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20"/>
  </p:notesMasterIdLst>
  <p:sldIdLst>
    <p:sldId id="274" r:id="rId2"/>
    <p:sldId id="283" r:id="rId3"/>
    <p:sldId id="284" r:id="rId4"/>
    <p:sldId id="285" r:id="rId5"/>
    <p:sldId id="286" r:id="rId6"/>
    <p:sldId id="287" r:id="rId7"/>
    <p:sldId id="275" r:id="rId8"/>
    <p:sldId id="276" r:id="rId9"/>
    <p:sldId id="277" r:id="rId10"/>
    <p:sldId id="278" r:id="rId11"/>
    <p:sldId id="279" r:id="rId12"/>
    <p:sldId id="280" r:id="rId13"/>
    <p:sldId id="281" r:id="rId14"/>
    <p:sldId id="282" r:id="rId15"/>
    <p:sldId id="289" r:id="rId16"/>
    <p:sldId id="290" r:id="rId17"/>
    <p:sldId id="291" r:id="rId18"/>
    <p:sldId id="288" r:id="rId19"/>
  </p:sldIdLst>
  <p:sldSz cx="9144000" cy="6858000" type="screen4x3"/>
  <p:notesSz cx="6858000" cy="9144000"/>
  <p:defaultTextStyle>
    <a:defPPr>
      <a:defRPr lang="en-US"/>
    </a:defPPr>
    <a:lvl1pPr algn="l" defTabSz="457200" rtl="0" fontAlgn="base">
      <a:spcBef>
        <a:spcPct val="0"/>
      </a:spcBef>
      <a:spcAft>
        <a:spcPct val="0"/>
      </a:spcAft>
      <a:defRPr sz="1400" kern="1200">
        <a:solidFill>
          <a:schemeClr val="tx1"/>
        </a:solidFill>
        <a:latin typeface="Arial" panose="020B0604020202020204" pitchFamily="34" charset="0"/>
        <a:ea typeface="+mn-ea"/>
        <a:cs typeface="Arial" panose="020B0604020202020204" pitchFamily="34" charset="0"/>
      </a:defRPr>
    </a:lvl1pPr>
    <a:lvl2pPr marL="457200" algn="l" defTabSz="457200" rtl="0" fontAlgn="base">
      <a:spcBef>
        <a:spcPct val="0"/>
      </a:spcBef>
      <a:spcAft>
        <a:spcPct val="0"/>
      </a:spcAft>
      <a:defRPr sz="1400" kern="1200">
        <a:solidFill>
          <a:schemeClr val="tx1"/>
        </a:solidFill>
        <a:latin typeface="Arial" panose="020B0604020202020204" pitchFamily="34" charset="0"/>
        <a:ea typeface="+mn-ea"/>
        <a:cs typeface="Arial" panose="020B0604020202020204" pitchFamily="34" charset="0"/>
      </a:defRPr>
    </a:lvl2pPr>
    <a:lvl3pPr marL="914400" algn="l" defTabSz="457200" rtl="0" fontAlgn="base">
      <a:spcBef>
        <a:spcPct val="0"/>
      </a:spcBef>
      <a:spcAft>
        <a:spcPct val="0"/>
      </a:spcAft>
      <a:defRPr sz="1400" kern="1200">
        <a:solidFill>
          <a:schemeClr val="tx1"/>
        </a:solidFill>
        <a:latin typeface="Arial" panose="020B0604020202020204" pitchFamily="34" charset="0"/>
        <a:ea typeface="+mn-ea"/>
        <a:cs typeface="Arial" panose="020B0604020202020204" pitchFamily="34" charset="0"/>
      </a:defRPr>
    </a:lvl3pPr>
    <a:lvl4pPr marL="1371600" algn="l" defTabSz="457200" rtl="0" fontAlgn="base">
      <a:spcBef>
        <a:spcPct val="0"/>
      </a:spcBef>
      <a:spcAft>
        <a:spcPct val="0"/>
      </a:spcAft>
      <a:defRPr sz="1400" kern="1200">
        <a:solidFill>
          <a:schemeClr val="tx1"/>
        </a:solidFill>
        <a:latin typeface="Arial" panose="020B0604020202020204" pitchFamily="34" charset="0"/>
        <a:ea typeface="+mn-ea"/>
        <a:cs typeface="Arial" panose="020B0604020202020204" pitchFamily="34" charset="0"/>
      </a:defRPr>
    </a:lvl4pPr>
    <a:lvl5pPr marL="1828800" algn="l" defTabSz="457200" rtl="0" fontAlgn="base">
      <a:spcBef>
        <a:spcPct val="0"/>
      </a:spcBef>
      <a:spcAft>
        <a:spcPct val="0"/>
      </a:spcAft>
      <a:defRPr sz="14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4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4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4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400" kern="1200">
        <a:solidFill>
          <a:schemeClr val="tx1"/>
        </a:solidFill>
        <a:latin typeface="Arial" panose="020B0604020202020204" pitchFamily="34" charset="0"/>
        <a:ea typeface="+mn-ea"/>
        <a:cs typeface="Arial" panose="020B0604020202020204" pitchFamily="34" charset="0"/>
      </a:defRPr>
    </a:lvl9pPr>
  </p:defaultTextStyle>
  <p:extLst>
    <p:ext uri="{521415D9-36F7-43E2-AB2F-B90AF26B5E84}">
      <p14:sectionLst xmlns:p14="http://schemas.microsoft.com/office/powerpoint/2010/main">
        <p14:section name="Default Section" id="{D2DBAF6D-D7E5-49D5-A5E9-79C971615676}">
          <p14:sldIdLst>
            <p14:sldId id="274"/>
            <p14:sldId id="283"/>
            <p14:sldId id="284"/>
            <p14:sldId id="285"/>
            <p14:sldId id="286"/>
            <p14:sldId id="287"/>
            <p14:sldId id="275"/>
            <p14:sldId id="276"/>
            <p14:sldId id="277"/>
            <p14:sldId id="278"/>
            <p14:sldId id="279"/>
            <p14:sldId id="280"/>
            <p14:sldId id="281"/>
            <p14:sldId id="282"/>
            <p14:sldId id="289"/>
            <p14:sldId id="290"/>
            <p14:sldId id="291"/>
            <p14:sldId id="288"/>
          </p14:sldIdLst>
        </p14:section>
        <p14:section name="Untitled Section" id="{CEF02034-0658-46A1-A371-18E00305DDB9}">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C2A"/>
    <a:srgbClr val="DC2102"/>
    <a:srgbClr val="FF6C31"/>
    <a:srgbClr val="FD5533"/>
    <a:srgbClr val="D2A708"/>
    <a:srgbClr val="FC86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70" autoAdjust="0"/>
    <p:restoredTop sz="95192" autoAdjust="0"/>
  </p:normalViewPr>
  <p:slideViewPr>
    <p:cSldViewPr snapToGrid="0" snapToObjects="1">
      <p:cViewPr varScale="1">
        <p:scale>
          <a:sx n="70" d="100"/>
          <a:sy n="70" d="100"/>
        </p:scale>
        <p:origin x="52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7" d="100"/>
          <a:sy n="77" d="100"/>
        </p:scale>
        <p:origin x="-2184" y="-8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Z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6B25512-84E5-44CC-8C6A-BDEDEC802E14}" type="datetimeFigureOut">
              <a:rPr lang="en-ZA"/>
              <a:pPr>
                <a:defRPr/>
              </a:pPr>
              <a:t>2016/10/25</a:t>
            </a:fld>
            <a:endParaRPr lang="en-Z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ZA"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ZA"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Z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AF806B62-D566-47F4-B3F9-E0E43AB97DF6}" type="slidenum">
              <a:rPr lang="en-ZA"/>
              <a:pPr/>
              <a:t>‹#›</a:t>
            </a:fld>
            <a:endParaRPr lang="en-ZA"/>
          </a:p>
        </p:txBody>
      </p:sp>
    </p:spTree>
    <p:extLst>
      <p:ext uri="{BB962C8B-B14F-4D97-AF65-F5344CB8AC3E}">
        <p14:creationId xmlns:p14="http://schemas.microsoft.com/office/powerpoint/2010/main" val="743174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806B62-D566-47F4-B3F9-E0E43AB97DF6}" type="slidenum">
              <a:rPr lang="en-ZA" smtClean="0"/>
              <a:pPr/>
              <a:t>1</a:t>
            </a:fld>
            <a:endParaRPr lang="en-ZA"/>
          </a:p>
        </p:txBody>
      </p:sp>
    </p:spTree>
    <p:extLst>
      <p:ext uri="{BB962C8B-B14F-4D97-AF65-F5344CB8AC3E}">
        <p14:creationId xmlns:p14="http://schemas.microsoft.com/office/powerpoint/2010/main" val="1734226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806B62-D566-47F4-B3F9-E0E43AB97DF6}" type="slidenum">
              <a:rPr lang="en-ZA" smtClean="0"/>
              <a:pPr/>
              <a:t>7</a:t>
            </a:fld>
            <a:endParaRPr lang="en-ZA"/>
          </a:p>
        </p:txBody>
      </p:sp>
    </p:spTree>
    <p:extLst>
      <p:ext uri="{BB962C8B-B14F-4D97-AF65-F5344CB8AC3E}">
        <p14:creationId xmlns:p14="http://schemas.microsoft.com/office/powerpoint/2010/main" val="91991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AF806B62-D566-47F4-B3F9-E0E43AB97DF6}" type="slidenum">
              <a:rPr lang="en-ZA" smtClean="0"/>
              <a:pPr/>
              <a:t>16</a:t>
            </a:fld>
            <a:endParaRPr lang="en-ZA"/>
          </a:p>
        </p:txBody>
      </p:sp>
    </p:spTree>
    <p:extLst>
      <p:ext uri="{BB962C8B-B14F-4D97-AF65-F5344CB8AC3E}">
        <p14:creationId xmlns:p14="http://schemas.microsoft.com/office/powerpoint/2010/main" val="35870787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AF806B62-D566-47F4-B3F9-E0E43AB97DF6}" type="slidenum">
              <a:rPr lang="en-ZA" smtClean="0"/>
              <a:pPr/>
              <a:t>17</a:t>
            </a:fld>
            <a:endParaRPr lang="en-ZA"/>
          </a:p>
        </p:txBody>
      </p:sp>
    </p:spTree>
    <p:extLst>
      <p:ext uri="{BB962C8B-B14F-4D97-AF65-F5344CB8AC3E}">
        <p14:creationId xmlns:p14="http://schemas.microsoft.com/office/powerpoint/2010/main" val="2531664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7E96E213-21BE-49B1-8970-2712AB86FBC3}" type="datetime1">
              <a:rPr lang="en-US" smtClean="0"/>
              <a:t>10/25/2016</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Document Reference: FFG_system_approach_001.1         Date of last Revision: 24 October 2016</a:t>
            </a:r>
            <a:endParaRPr lang="en-US"/>
          </a:p>
        </p:txBody>
      </p:sp>
      <p:sp>
        <p:nvSpPr>
          <p:cNvPr id="6" name="Rectangle 6"/>
          <p:cNvSpPr>
            <a:spLocks noGrp="1" noChangeArrowheads="1"/>
          </p:cNvSpPr>
          <p:nvPr>
            <p:ph type="sldNum" sz="quarter" idx="12"/>
          </p:nvPr>
        </p:nvSpPr>
        <p:spPr>
          <a:ln/>
        </p:spPr>
        <p:txBody>
          <a:bodyPr/>
          <a:lstStyle>
            <a:lvl1pPr>
              <a:defRPr/>
            </a:lvl1pPr>
          </a:lstStyle>
          <a:p>
            <a:fld id="{FB89197D-C447-443A-A612-2C3359276165}" type="slidenum">
              <a:rPr lang="en-US"/>
              <a:pPr/>
              <a:t>‹#›</a:t>
            </a:fld>
            <a:endParaRPr lang="en-US"/>
          </a:p>
        </p:txBody>
      </p:sp>
    </p:spTree>
    <p:extLst>
      <p:ext uri="{BB962C8B-B14F-4D97-AF65-F5344CB8AC3E}">
        <p14:creationId xmlns:p14="http://schemas.microsoft.com/office/powerpoint/2010/main" val="3507158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0D85EFDD-107E-4F4B-9796-6E3178EC0236}" type="datetime1">
              <a:rPr lang="en-US" smtClean="0"/>
              <a:t>10/25/2016</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Document Reference: FFG_system_approach_001.1         Date of last Revision: 24 October 2016</a:t>
            </a:r>
            <a:endParaRPr lang="en-US"/>
          </a:p>
        </p:txBody>
      </p:sp>
      <p:sp>
        <p:nvSpPr>
          <p:cNvPr id="6" name="Rectangle 6"/>
          <p:cNvSpPr>
            <a:spLocks noGrp="1" noChangeArrowheads="1"/>
          </p:cNvSpPr>
          <p:nvPr>
            <p:ph type="sldNum" sz="quarter" idx="12"/>
          </p:nvPr>
        </p:nvSpPr>
        <p:spPr>
          <a:ln/>
        </p:spPr>
        <p:txBody>
          <a:bodyPr/>
          <a:lstStyle>
            <a:lvl1pPr>
              <a:defRPr/>
            </a:lvl1pPr>
          </a:lstStyle>
          <a:p>
            <a:fld id="{433B79F2-0FDC-4FD5-A83A-091C4DCE151D}" type="slidenum">
              <a:rPr lang="en-US"/>
              <a:pPr/>
              <a:t>‹#›</a:t>
            </a:fld>
            <a:endParaRPr lang="en-US"/>
          </a:p>
        </p:txBody>
      </p:sp>
    </p:spTree>
    <p:extLst>
      <p:ext uri="{BB962C8B-B14F-4D97-AF65-F5344CB8AC3E}">
        <p14:creationId xmlns:p14="http://schemas.microsoft.com/office/powerpoint/2010/main" val="3735708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1FADA2C8-50B2-461D-B941-9762267920D7}" type="datetime1">
              <a:rPr lang="en-US" smtClean="0"/>
              <a:t>10/25/2016</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Document Reference: FFG_system_approach_001.1         Date of last Revision: 24 October 2016</a:t>
            </a:r>
            <a:endParaRPr lang="en-US"/>
          </a:p>
        </p:txBody>
      </p:sp>
      <p:sp>
        <p:nvSpPr>
          <p:cNvPr id="6" name="Rectangle 6"/>
          <p:cNvSpPr>
            <a:spLocks noGrp="1" noChangeArrowheads="1"/>
          </p:cNvSpPr>
          <p:nvPr>
            <p:ph type="sldNum" sz="quarter" idx="12"/>
          </p:nvPr>
        </p:nvSpPr>
        <p:spPr>
          <a:ln/>
        </p:spPr>
        <p:txBody>
          <a:bodyPr/>
          <a:lstStyle>
            <a:lvl1pPr>
              <a:defRPr/>
            </a:lvl1pPr>
          </a:lstStyle>
          <a:p>
            <a:fld id="{6DC61CCC-539F-4072-A0E4-8443102020F1}" type="slidenum">
              <a:rPr lang="en-US"/>
              <a:pPr/>
              <a:t>‹#›</a:t>
            </a:fld>
            <a:endParaRPr lang="en-US"/>
          </a:p>
        </p:txBody>
      </p:sp>
    </p:spTree>
    <p:extLst>
      <p:ext uri="{BB962C8B-B14F-4D97-AF65-F5344CB8AC3E}">
        <p14:creationId xmlns:p14="http://schemas.microsoft.com/office/powerpoint/2010/main" val="655380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65904294-54ED-476F-989A-053379A589D6}" type="datetime1">
              <a:rPr lang="en-US" smtClean="0"/>
              <a:t>10/25/2016</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Document Reference: FFG_system_approach_001.1         Date of last Revision: 24 October 2016</a:t>
            </a:r>
            <a:endParaRPr lang="en-US"/>
          </a:p>
        </p:txBody>
      </p:sp>
      <p:sp>
        <p:nvSpPr>
          <p:cNvPr id="6" name="Rectangle 6"/>
          <p:cNvSpPr>
            <a:spLocks noGrp="1" noChangeArrowheads="1"/>
          </p:cNvSpPr>
          <p:nvPr>
            <p:ph type="sldNum" sz="quarter" idx="12"/>
          </p:nvPr>
        </p:nvSpPr>
        <p:spPr>
          <a:ln/>
        </p:spPr>
        <p:txBody>
          <a:bodyPr/>
          <a:lstStyle>
            <a:lvl1pPr>
              <a:defRPr/>
            </a:lvl1pPr>
          </a:lstStyle>
          <a:p>
            <a:fld id="{915CB517-835A-464D-99FA-ACDB9E2F1E1E}" type="slidenum">
              <a:rPr lang="en-US"/>
              <a:pPr/>
              <a:t>‹#›</a:t>
            </a:fld>
            <a:endParaRPr lang="en-US"/>
          </a:p>
        </p:txBody>
      </p:sp>
    </p:spTree>
    <p:extLst>
      <p:ext uri="{BB962C8B-B14F-4D97-AF65-F5344CB8AC3E}">
        <p14:creationId xmlns:p14="http://schemas.microsoft.com/office/powerpoint/2010/main" val="2017263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C5637F54-5DF7-49F9-B8B9-B126C0608E8D}" type="datetime1">
              <a:rPr lang="en-US" smtClean="0"/>
              <a:t>10/25/2016</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Document Reference: FFG_system_approach_001.1         Date of last Revision: 24 October 2016</a:t>
            </a:r>
            <a:endParaRPr lang="en-US"/>
          </a:p>
        </p:txBody>
      </p:sp>
      <p:sp>
        <p:nvSpPr>
          <p:cNvPr id="6" name="Rectangle 6"/>
          <p:cNvSpPr>
            <a:spLocks noGrp="1" noChangeArrowheads="1"/>
          </p:cNvSpPr>
          <p:nvPr>
            <p:ph type="sldNum" sz="quarter" idx="12"/>
          </p:nvPr>
        </p:nvSpPr>
        <p:spPr>
          <a:ln/>
        </p:spPr>
        <p:txBody>
          <a:bodyPr/>
          <a:lstStyle>
            <a:lvl1pPr>
              <a:defRPr/>
            </a:lvl1pPr>
          </a:lstStyle>
          <a:p>
            <a:fld id="{B0A96907-B80C-4BA7-8DE2-026B254DD86C}" type="slidenum">
              <a:rPr lang="en-US"/>
              <a:pPr/>
              <a:t>‹#›</a:t>
            </a:fld>
            <a:endParaRPr lang="en-US"/>
          </a:p>
        </p:txBody>
      </p:sp>
    </p:spTree>
    <p:extLst>
      <p:ext uri="{BB962C8B-B14F-4D97-AF65-F5344CB8AC3E}">
        <p14:creationId xmlns:p14="http://schemas.microsoft.com/office/powerpoint/2010/main" val="583512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7F2E45BB-3FC9-4E38-B946-4F41A5A70DB4}" type="datetime1">
              <a:rPr lang="en-US" smtClean="0"/>
              <a:t>10/25/2016</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Document Reference: FFG_system_approach_001.1         Date of last Revision: 24 October 2016</a:t>
            </a:r>
            <a:endParaRPr lang="en-US"/>
          </a:p>
        </p:txBody>
      </p:sp>
      <p:sp>
        <p:nvSpPr>
          <p:cNvPr id="7" name="Rectangle 6"/>
          <p:cNvSpPr>
            <a:spLocks noGrp="1" noChangeArrowheads="1"/>
          </p:cNvSpPr>
          <p:nvPr>
            <p:ph type="sldNum" sz="quarter" idx="12"/>
          </p:nvPr>
        </p:nvSpPr>
        <p:spPr>
          <a:ln/>
        </p:spPr>
        <p:txBody>
          <a:bodyPr/>
          <a:lstStyle>
            <a:lvl1pPr>
              <a:defRPr/>
            </a:lvl1pPr>
          </a:lstStyle>
          <a:p>
            <a:fld id="{0CB978C8-FFC5-47E0-9508-5325C36EEFC3}" type="slidenum">
              <a:rPr lang="en-US"/>
              <a:pPr/>
              <a:t>‹#›</a:t>
            </a:fld>
            <a:endParaRPr lang="en-US"/>
          </a:p>
        </p:txBody>
      </p:sp>
    </p:spTree>
    <p:extLst>
      <p:ext uri="{BB962C8B-B14F-4D97-AF65-F5344CB8AC3E}">
        <p14:creationId xmlns:p14="http://schemas.microsoft.com/office/powerpoint/2010/main" val="219254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EF05E466-8F49-4415-B880-764706EC4D31}" type="datetime1">
              <a:rPr lang="en-US" smtClean="0"/>
              <a:t>10/25/2016</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Document Reference: FFG_system_approach_001.1         Date of last Revision: 24 October 2016</a:t>
            </a:r>
            <a:endParaRPr lang="en-US"/>
          </a:p>
        </p:txBody>
      </p:sp>
      <p:sp>
        <p:nvSpPr>
          <p:cNvPr id="9" name="Rectangle 6"/>
          <p:cNvSpPr>
            <a:spLocks noGrp="1" noChangeArrowheads="1"/>
          </p:cNvSpPr>
          <p:nvPr>
            <p:ph type="sldNum" sz="quarter" idx="12"/>
          </p:nvPr>
        </p:nvSpPr>
        <p:spPr>
          <a:ln/>
        </p:spPr>
        <p:txBody>
          <a:bodyPr/>
          <a:lstStyle>
            <a:lvl1pPr>
              <a:defRPr/>
            </a:lvl1pPr>
          </a:lstStyle>
          <a:p>
            <a:fld id="{0FFBD60A-EF76-4419-8C3B-BCC5ACC8B3F8}" type="slidenum">
              <a:rPr lang="en-US"/>
              <a:pPr/>
              <a:t>‹#›</a:t>
            </a:fld>
            <a:endParaRPr lang="en-US"/>
          </a:p>
        </p:txBody>
      </p:sp>
    </p:spTree>
    <p:extLst>
      <p:ext uri="{BB962C8B-B14F-4D97-AF65-F5344CB8AC3E}">
        <p14:creationId xmlns:p14="http://schemas.microsoft.com/office/powerpoint/2010/main" val="1881284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2BEBE94-1D9F-4A2A-B992-46BA9FD714AD}" type="datetime1">
              <a:rPr lang="en-US" smtClean="0"/>
              <a:t>10/25/2016</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Document Reference: FFG_system_approach_001.1         Date of last Revision: 24 October 2016</a:t>
            </a:r>
            <a:endParaRPr lang="en-US"/>
          </a:p>
        </p:txBody>
      </p:sp>
      <p:sp>
        <p:nvSpPr>
          <p:cNvPr id="5" name="Rectangle 6"/>
          <p:cNvSpPr>
            <a:spLocks noGrp="1" noChangeArrowheads="1"/>
          </p:cNvSpPr>
          <p:nvPr>
            <p:ph type="sldNum" sz="quarter" idx="12"/>
          </p:nvPr>
        </p:nvSpPr>
        <p:spPr>
          <a:ln/>
        </p:spPr>
        <p:txBody>
          <a:bodyPr/>
          <a:lstStyle>
            <a:lvl1pPr>
              <a:defRPr/>
            </a:lvl1pPr>
          </a:lstStyle>
          <a:p>
            <a:fld id="{AC5ACBC9-090F-43A6-A118-DB2F10DEF7AB}" type="slidenum">
              <a:rPr lang="en-US"/>
              <a:pPr/>
              <a:t>‹#›</a:t>
            </a:fld>
            <a:endParaRPr lang="en-US"/>
          </a:p>
        </p:txBody>
      </p:sp>
    </p:spTree>
    <p:extLst>
      <p:ext uri="{BB962C8B-B14F-4D97-AF65-F5344CB8AC3E}">
        <p14:creationId xmlns:p14="http://schemas.microsoft.com/office/powerpoint/2010/main" val="837383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07F5DD89-A333-4E95-9720-65F80F3F273D}" type="datetime1">
              <a:rPr lang="en-US" smtClean="0"/>
              <a:t>10/25/2016</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Document Reference: FFG_system_approach_001.1         Date of last Revision: 24 October 2016</a:t>
            </a:r>
            <a:endParaRPr lang="en-US"/>
          </a:p>
        </p:txBody>
      </p:sp>
      <p:sp>
        <p:nvSpPr>
          <p:cNvPr id="4" name="Rectangle 6"/>
          <p:cNvSpPr>
            <a:spLocks noGrp="1" noChangeArrowheads="1"/>
          </p:cNvSpPr>
          <p:nvPr>
            <p:ph type="sldNum" sz="quarter" idx="12"/>
          </p:nvPr>
        </p:nvSpPr>
        <p:spPr>
          <a:ln/>
        </p:spPr>
        <p:txBody>
          <a:bodyPr/>
          <a:lstStyle>
            <a:lvl1pPr>
              <a:defRPr/>
            </a:lvl1pPr>
          </a:lstStyle>
          <a:p>
            <a:fld id="{CB92BD00-71E1-40A8-89A3-3B5ABE374CCA}" type="slidenum">
              <a:rPr lang="en-US"/>
              <a:pPr/>
              <a:t>‹#›</a:t>
            </a:fld>
            <a:endParaRPr lang="en-US"/>
          </a:p>
        </p:txBody>
      </p:sp>
    </p:spTree>
    <p:extLst>
      <p:ext uri="{BB962C8B-B14F-4D97-AF65-F5344CB8AC3E}">
        <p14:creationId xmlns:p14="http://schemas.microsoft.com/office/powerpoint/2010/main" val="1583283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EC45129-A5B8-44DF-B55F-7198AFD849D5}" type="datetime1">
              <a:rPr lang="en-US" smtClean="0"/>
              <a:t>10/25/2016</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Document Reference: FFG_system_approach_001.1         Date of last Revision: 24 October 2016</a:t>
            </a:r>
            <a:endParaRPr lang="en-US"/>
          </a:p>
        </p:txBody>
      </p:sp>
      <p:sp>
        <p:nvSpPr>
          <p:cNvPr id="7" name="Rectangle 6"/>
          <p:cNvSpPr>
            <a:spLocks noGrp="1" noChangeArrowheads="1"/>
          </p:cNvSpPr>
          <p:nvPr>
            <p:ph type="sldNum" sz="quarter" idx="12"/>
          </p:nvPr>
        </p:nvSpPr>
        <p:spPr>
          <a:ln/>
        </p:spPr>
        <p:txBody>
          <a:bodyPr/>
          <a:lstStyle>
            <a:lvl1pPr>
              <a:defRPr/>
            </a:lvl1pPr>
          </a:lstStyle>
          <a:p>
            <a:fld id="{8F0EB2B8-D6FD-49F3-B572-E82E2CEFDF37}" type="slidenum">
              <a:rPr lang="en-US"/>
              <a:pPr/>
              <a:t>‹#›</a:t>
            </a:fld>
            <a:endParaRPr lang="en-US"/>
          </a:p>
        </p:txBody>
      </p:sp>
    </p:spTree>
    <p:extLst>
      <p:ext uri="{BB962C8B-B14F-4D97-AF65-F5344CB8AC3E}">
        <p14:creationId xmlns:p14="http://schemas.microsoft.com/office/powerpoint/2010/main" val="104055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BD7663E-6B7F-4FDB-A3FD-413A38804002}" type="datetime1">
              <a:rPr lang="en-US" smtClean="0"/>
              <a:t>10/25/2016</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Document Reference: FFG_system_approach_001.1         Date of last Revision: 24 October 2016</a:t>
            </a:r>
            <a:endParaRPr lang="en-US"/>
          </a:p>
        </p:txBody>
      </p:sp>
      <p:sp>
        <p:nvSpPr>
          <p:cNvPr id="7" name="Rectangle 6"/>
          <p:cNvSpPr>
            <a:spLocks noGrp="1" noChangeArrowheads="1"/>
          </p:cNvSpPr>
          <p:nvPr>
            <p:ph type="sldNum" sz="quarter" idx="12"/>
          </p:nvPr>
        </p:nvSpPr>
        <p:spPr>
          <a:ln/>
        </p:spPr>
        <p:txBody>
          <a:bodyPr/>
          <a:lstStyle>
            <a:lvl1pPr>
              <a:defRPr/>
            </a:lvl1pPr>
          </a:lstStyle>
          <a:p>
            <a:fld id="{DE3A4C1C-4018-46D5-B25F-5072C31DEF54}" type="slidenum">
              <a:rPr lang="en-US"/>
              <a:pPr/>
              <a:t>‹#›</a:t>
            </a:fld>
            <a:endParaRPr lang="en-US"/>
          </a:p>
        </p:txBody>
      </p:sp>
    </p:spTree>
    <p:extLst>
      <p:ext uri="{BB962C8B-B14F-4D97-AF65-F5344CB8AC3E}">
        <p14:creationId xmlns:p14="http://schemas.microsoft.com/office/powerpoint/2010/main" val="293797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4"/>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58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mtClean="0">
                <a:latin typeface="Arial" charset="0"/>
                <a:cs typeface="+mn-cs"/>
              </a:defRPr>
            </a:lvl1pPr>
          </a:lstStyle>
          <a:p>
            <a:pPr>
              <a:defRPr/>
            </a:pPr>
            <a:fld id="{D10C9C15-C92F-43AA-A18A-2BE0FD7A0D80}" type="datetime1">
              <a:rPr lang="en-US" smtClean="0"/>
              <a:t>10/25/2016</a:t>
            </a:fld>
            <a:endParaRPr lang="en-US"/>
          </a:p>
        </p:txBody>
      </p:sp>
      <p:sp>
        <p:nvSpPr>
          <p:cNvPr id="2458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mtClean="0">
                <a:latin typeface="Arial" charset="0"/>
                <a:cs typeface="+mn-cs"/>
              </a:defRPr>
            </a:lvl1pPr>
          </a:lstStyle>
          <a:p>
            <a:pPr>
              <a:defRPr/>
            </a:pPr>
            <a:r>
              <a:rPr lang="en-US" smtClean="0"/>
              <a:t>Document Reference: FFG_system_approach_001.1         Date of last Revision: 24 October 2016</a:t>
            </a:r>
            <a:endParaRPr lang="en-US"/>
          </a:p>
        </p:txBody>
      </p:sp>
      <p:sp>
        <p:nvSpPr>
          <p:cNvPr id="2458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a:lvl1pPr>
          </a:lstStyle>
          <a:p>
            <a:fld id="{54EAD44C-9101-40D9-A761-DF0FC13E2812}"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189" algn="ctr" rtl="0" fontAlgn="base">
        <a:spcBef>
          <a:spcPct val="0"/>
        </a:spcBef>
        <a:spcAft>
          <a:spcPct val="0"/>
        </a:spcAft>
        <a:defRPr sz="4400">
          <a:solidFill>
            <a:schemeClr val="tx2"/>
          </a:solidFill>
          <a:latin typeface="Arial" charset="0"/>
        </a:defRPr>
      </a:lvl6pPr>
      <a:lvl7pPr marL="914377" algn="ctr" rtl="0" fontAlgn="base">
        <a:spcBef>
          <a:spcPct val="0"/>
        </a:spcBef>
        <a:spcAft>
          <a:spcPct val="0"/>
        </a:spcAft>
        <a:defRPr sz="4400">
          <a:solidFill>
            <a:schemeClr val="tx2"/>
          </a:solidFill>
          <a:latin typeface="Arial" charset="0"/>
        </a:defRPr>
      </a:lvl7pPr>
      <a:lvl8pPr marL="1371566" algn="ctr" rtl="0" fontAlgn="base">
        <a:spcBef>
          <a:spcPct val="0"/>
        </a:spcBef>
        <a:spcAft>
          <a:spcPct val="0"/>
        </a:spcAft>
        <a:defRPr sz="4400">
          <a:solidFill>
            <a:schemeClr val="tx2"/>
          </a:solidFill>
          <a:latin typeface="Arial" charset="0"/>
        </a:defRPr>
      </a:lvl8pPr>
      <a:lvl9pPr marL="1828754" algn="ctr" rtl="0" fontAlgn="base">
        <a:spcBef>
          <a:spcPct val="0"/>
        </a:spcBef>
        <a:spcAft>
          <a:spcPct val="0"/>
        </a:spcAft>
        <a:defRPr sz="4400">
          <a:solidFill>
            <a:schemeClr val="tx2"/>
          </a:solidFill>
          <a:latin typeface="Arial" charset="0"/>
        </a:defRPr>
      </a:lvl9pPr>
    </p:titleStyle>
    <p:bodyStyle>
      <a:lvl1pPr marL="342891" indent="-342891" algn="l" rtl="0" eaLnBrk="0" fontAlgn="base" hangingPunct="0">
        <a:spcBef>
          <a:spcPct val="20000"/>
        </a:spcBef>
        <a:spcAft>
          <a:spcPct val="0"/>
        </a:spcAft>
        <a:buChar char="•"/>
        <a:defRPr sz="3200">
          <a:solidFill>
            <a:schemeClr val="tx1"/>
          </a:solidFill>
          <a:latin typeface="+mn-lt"/>
          <a:ea typeface="+mn-ea"/>
          <a:cs typeface="+mn-cs"/>
        </a:defRPr>
      </a:lvl1pPr>
      <a:lvl2pPr marL="742932" indent="-285744" algn="l" rtl="0" eaLnBrk="0" fontAlgn="base" hangingPunct="0">
        <a:spcBef>
          <a:spcPct val="20000"/>
        </a:spcBef>
        <a:spcAft>
          <a:spcPct val="0"/>
        </a:spcAft>
        <a:buChar char="–"/>
        <a:defRPr sz="2800">
          <a:solidFill>
            <a:schemeClr val="tx1"/>
          </a:solidFill>
          <a:latin typeface="+mn-lt"/>
        </a:defRPr>
      </a:lvl2pPr>
      <a:lvl3pPr marL="1142971" indent="-228594" algn="l" rtl="0" eaLnBrk="0" fontAlgn="base" hangingPunct="0">
        <a:spcBef>
          <a:spcPct val="20000"/>
        </a:spcBef>
        <a:spcAft>
          <a:spcPct val="0"/>
        </a:spcAft>
        <a:buChar char="•"/>
        <a:defRPr sz="2400">
          <a:solidFill>
            <a:schemeClr val="tx1"/>
          </a:solidFill>
          <a:latin typeface="+mn-lt"/>
        </a:defRPr>
      </a:lvl3pPr>
      <a:lvl4pPr marL="1600160" indent="-228594" algn="l" rtl="0" eaLnBrk="0" fontAlgn="base" hangingPunct="0">
        <a:spcBef>
          <a:spcPct val="20000"/>
        </a:spcBef>
        <a:spcAft>
          <a:spcPct val="0"/>
        </a:spcAft>
        <a:buChar char="–"/>
        <a:defRPr sz="2000">
          <a:solidFill>
            <a:schemeClr val="tx1"/>
          </a:solidFill>
          <a:latin typeface="+mn-lt"/>
        </a:defRPr>
      </a:lvl4pPr>
      <a:lvl5pPr marL="2057349" indent="-228594" algn="l" rtl="0" eaLnBrk="0" fontAlgn="base" hangingPunct="0">
        <a:spcBef>
          <a:spcPct val="20000"/>
        </a:spcBef>
        <a:spcAft>
          <a:spcPct val="0"/>
        </a:spcAft>
        <a:buChar char="»"/>
        <a:defRPr sz="2000">
          <a:solidFill>
            <a:schemeClr val="tx1"/>
          </a:solidFill>
          <a:latin typeface="+mn-lt"/>
        </a:defRPr>
      </a:lvl5pPr>
      <a:lvl6pPr marL="2514537" indent="-228594" algn="l" rtl="0" fontAlgn="base">
        <a:spcBef>
          <a:spcPct val="20000"/>
        </a:spcBef>
        <a:spcAft>
          <a:spcPct val="0"/>
        </a:spcAft>
        <a:buChar char="»"/>
        <a:defRPr sz="2000">
          <a:solidFill>
            <a:schemeClr val="tx1"/>
          </a:solidFill>
          <a:latin typeface="+mn-lt"/>
        </a:defRPr>
      </a:lvl6pPr>
      <a:lvl7pPr marL="2971726" indent="-228594" algn="l" rtl="0" fontAlgn="base">
        <a:spcBef>
          <a:spcPct val="20000"/>
        </a:spcBef>
        <a:spcAft>
          <a:spcPct val="0"/>
        </a:spcAft>
        <a:buChar char="»"/>
        <a:defRPr sz="2000">
          <a:solidFill>
            <a:schemeClr val="tx1"/>
          </a:solidFill>
          <a:latin typeface="+mn-lt"/>
        </a:defRPr>
      </a:lvl7pPr>
      <a:lvl8pPr marL="3428914" indent="-228594" algn="l" rtl="0" fontAlgn="base">
        <a:spcBef>
          <a:spcPct val="20000"/>
        </a:spcBef>
        <a:spcAft>
          <a:spcPct val="0"/>
        </a:spcAft>
        <a:buChar char="»"/>
        <a:defRPr sz="2000">
          <a:solidFill>
            <a:schemeClr val="tx1"/>
          </a:solidFill>
          <a:latin typeface="+mn-lt"/>
        </a:defRPr>
      </a:lvl8pPr>
      <a:lvl9pPr marL="3886103" indent="-228594"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PNG"/></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24" y="1554075"/>
            <a:ext cx="8503400" cy="1304692"/>
          </a:xfrm>
        </p:spPr>
        <p:txBody>
          <a:bodyPr/>
          <a:lstStyle/>
          <a:p>
            <a:r>
              <a:rPr lang="en-US" sz="4000" b="1" dirty="0">
                <a:solidFill>
                  <a:srgbClr val="002060"/>
                </a:solidFill>
              </a:rPr>
              <a:t>Flash Flood Guidance System Approach</a:t>
            </a:r>
          </a:p>
        </p:txBody>
      </p:sp>
      <p:sp>
        <p:nvSpPr>
          <p:cNvPr id="5" name="Slide Number Placeholder 4"/>
          <p:cNvSpPr>
            <a:spLocks noGrp="1"/>
          </p:cNvSpPr>
          <p:nvPr>
            <p:ph type="sldNum" sz="quarter" idx="12"/>
          </p:nvPr>
        </p:nvSpPr>
        <p:spPr/>
        <p:txBody>
          <a:bodyPr/>
          <a:lstStyle/>
          <a:p>
            <a:fld id="{915CB517-835A-464D-99FA-ACDB9E2F1E1E}" type="slidenum">
              <a:rPr lang="en-US" smtClean="0"/>
              <a:pPr/>
              <a:t>1</a:t>
            </a:fld>
            <a:endParaRPr lang="en-US"/>
          </a:p>
        </p:txBody>
      </p:sp>
      <p:sp>
        <p:nvSpPr>
          <p:cNvPr id="6" name="Footer Placeholder 5"/>
          <p:cNvSpPr>
            <a:spLocks noGrp="1"/>
          </p:cNvSpPr>
          <p:nvPr>
            <p:ph type="ftr" sz="quarter" idx="11"/>
          </p:nvPr>
        </p:nvSpPr>
        <p:spPr>
          <a:xfrm>
            <a:off x="0" y="6535885"/>
            <a:ext cx="9144000" cy="322117"/>
          </a:xfrm>
        </p:spPr>
        <p:txBody>
          <a:bodyPr/>
          <a:lstStyle/>
          <a:p>
            <a:pPr>
              <a:defRPr/>
            </a:pPr>
            <a:r>
              <a:rPr lang="en-US" dirty="0" smtClean="0"/>
              <a:t>Document Reference: FFG_system_approach_001.1         Date of last Revision: 24 October 2016</a:t>
            </a:r>
            <a:endParaRPr lang="en-US" dirty="0"/>
          </a:p>
        </p:txBody>
      </p:sp>
      <p:sp>
        <p:nvSpPr>
          <p:cNvPr id="8" name="Title 1"/>
          <p:cNvSpPr txBox="1">
            <a:spLocks/>
          </p:cNvSpPr>
          <p:nvPr/>
        </p:nvSpPr>
        <p:spPr bwMode="auto">
          <a:xfrm>
            <a:off x="320300" y="3011167"/>
            <a:ext cx="8503400" cy="1304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defTabSz="914377"/>
            <a:r>
              <a:rPr lang="en-US" sz="2000" b="1" kern="0" dirty="0">
                <a:solidFill>
                  <a:srgbClr val="002060"/>
                </a:solidFill>
              </a:rPr>
              <a:t>Christina Thaele</a:t>
            </a:r>
          </a:p>
        </p:txBody>
      </p:sp>
    </p:spTree>
    <p:extLst>
      <p:ext uri="{BB962C8B-B14F-4D97-AF65-F5344CB8AC3E}">
        <p14:creationId xmlns:p14="http://schemas.microsoft.com/office/powerpoint/2010/main" val="1932870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ZA">
              <a:solidFill>
                <a:srgbClr val="00B0F0"/>
              </a:solidFill>
            </a:endParaRPr>
          </a:p>
        </p:txBody>
      </p:sp>
      <p:sp>
        <p:nvSpPr>
          <p:cNvPr id="4" name="Footer Placeholder 3"/>
          <p:cNvSpPr>
            <a:spLocks noGrp="1"/>
          </p:cNvSpPr>
          <p:nvPr>
            <p:ph type="ftr" sz="quarter" idx="11"/>
          </p:nvPr>
        </p:nvSpPr>
        <p:spPr>
          <a:xfrm>
            <a:off x="0" y="6508463"/>
            <a:ext cx="9144000" cy="370608"/>
          </a:xfrm>
        </p:spPr>
        <p:txBody>
          <a:bodyPr/>
          <a:lstStyle/>
          <a:p>
            <a:pPr>
              <a:defRPr/>
            </a:pPr>
            <a:r>
              <a:rPr lang="en-US" dirty="0" smtClean="0"/>
              <a:t>Document Reference: FFG_system_approach_001.1         Date of last Revision: 24 October 2016</a:t>
            </a:r>
            <a:endParaRPr lang="en-US" dirty="0"/>
          </a:p>
        </p:txBody>
      </p:sp>
      <p:sp>
        <p:nvSpPr>
          <p:cNvPr id="5" name="Slide Number Placeholder 4"/>
          <p:cNvSpPr>
            <a:spLocks noGrp="1"/>
          </p:cNvSpPr>
          <p:nvPr>
            <p:ph type="sldNum" sz="quarter" idx="12"/>
          </p:nvPr>
        </p:nvSpPr>
        <p:spPr/>
        <p:txBody>
          <a:bodyPr/>
          <a:lstStyle/>
          <a:p>
            <a:fld id="{915CB517-835A-464D-99FA-ACDB9E2F1E1E}" type="slidenum">
              <a:rPr lang="en-US" smtClean="0"/>
              <a:pPr/>
              <a:t>10</a:t>
            </a:fld>
            <a:endParaRPr lang="en-US"/>
          </a:p>
        </p:txBody>
      </p:sp>
      <p:pic>
        <p:nvPicPr>
          <p:cNvPr id="4098" name="Picture 2" descr="F:\SARFFGS_SAFFG training\2016\FFG system approach\4.PNG"/>
          <p:cNvPicPr>
            <a:picLocks noChangeAspect="1" noChangeArrowheads="1"/>
          </p:cNvPicPr>
          <p:nvPr/>
        </p:nvPicPr>
        <p:blipFill>
          <a:blip r:embed="rId2"/>
          <a:srcRect/>
          <a:stretch>
            <a:fillRect/>
          </a:stretch>
        </p:blipFill>
        <p:spPr bwMode="auto">
          <a:xfrm>
            <a:off x="255590" y="155575"/>
            <a:ext cx="8564609" cy="3432752"/>
          </a:xfrm>
          <a:prstGeom prst="rect">
            <a:avLst/>
          </a:prstGeom>
          <a:noFill/>
        </p:spPr>
      </p:pic>
      <p:sp>
        <p:nvSpPr>
          <p:cNvPr id="7" name="TextBox 6"/>
          <p:cNvSpPr txBox="1"/>
          <p:nvPr/>
        </p:nvSpPr>
        <p:spPr>
          <a:xfrm>
            <a:off x="2687784" y="274638"/>
            <a:ext cx="3165763" cy="523220"/>
          </a:xfrm>
          <a:prstGeom prst="rect">
            <a:avLst/>
          </a:prstGeom>
          <a:noFill/>
        </p:spPr>
        <p:txBody>
          <a:bodyPr wrap="square" rtlCol="0">
            <a:spAutoFit/>
          </a:bodyPr>
          <a:lstStyle/>
          <a:p>
            <a:r>
              <a:rPr lang="en-ZA" b="1" dirty="0">
                <a:solidFill>
                  <a:srgbClr val="00B0F0"/>
                </a:solidFill>
              </a:rPr>
              <a:t>ASM/any info on soil properties/hydrological data etc</a:t>
            </a:r>
          </a:p>
        </p:txBody>
      </p:sp>
      <p:sp>
        <p:nvSpPr>
          <p:cNvPr id="8" name="TextBox 7"/>
          <p:cNvSpPr txBox="1"/>
          <p:nvPr/>
        </p:nvSpPr>
        <p:spPr>
          <a:xfrm>
            <a:off x="4752112" y="1348363"/>
            <a:ext cx="2847111" cy="523220"/>
          </a:xfrm>
          <a:prstGeom prst="rect">
            <a:avLst/>
          </a:prstGeom>
          <a:noFill/>
        </p:spPr>
        <p:txBody>
          <a:bodyPr wrap="square" rtlCol="0">
            <a:spAutoFit/>
          </a:bodyPr>
          <a:lstStyle/>
          <a:p>
            <a:r>
              <a:rPr lang="en-ZA" b="1" dirty="0">
                <a:solidFill>
                  <a:srgbClr val="00B0F0"/>
                </a:solidFill>
              </a:rPr>
              <a:t>Look at ASM: </a:t>
            </a:r>
            <a:r>
              <a:rPr lang="en-ZA" b="1" dirty="0" smtClean="0">
                <a:solidFill>
                  <a:srgbClr val="00B0F0"/>
                </a:solidFill>
              </a:rPr>
              <a:t>SARFFG (updated every </a:t>
            </a:r>
            <a:r>
              <a:rPr lang="en-ZA" b="1" smtClean="0">
                <a:solidFill>
                  <a:srgbClr val="00B0F0"/>
                </a:solidFill>
              </a:rPr>
              <a:t>6 hours)</a:t>
            </a:r>
            <a:endParaRPr lang="en-ZA" b="1" dirty="0">
              <a:solidFill>
                <a:srgbClr val="00B0F0"/>
              </a:solidFill>
            </a:endParaRPr>
          </a:p>
        </p:txBody>
      </p:sp>
      <p:sp>
        <p:nvSpPr>
          <p:cNvPr id="9" name="TextBox 8"/>
          <p:cNvSpPr txBox="1"/>
          <p:nvPr/>
        </p:nvSpPr>
        <p:spPr>
          <a:xfrm>
            <a:off x="4752112" y="1871585"/>
            <a:ext cx="2847111" cy="307777"/>
          </a:xfrm>
          <a:prstGeom prst="rect">
            <a:avLst/>
          </a:prstGeom>
          <a:noFill/>
        </p:spPr>
        <p:txBody>
          <a:bodyPr wrap="square" rtlCol="0">
            <a:spAutoFit/>
          </a:bodyPr>
          <a:lstStyle/>
          <a:p>
            <a:r>
              <a:rPr lang="en-ZA" b="1" dirty="0">
                <a:solidFill>
                  <a:srgbClr val="00B0F0"/>
                </a:solidFill>
              </a:rPr>
              <a:t>Look at previous hours</a:t>
            </a:r>
          </a:p>
        </p:txBody>
      </p:sp>
      <p:sp>
        <p:nvSpPr>
          <p:cNvPr id="10" name="TextBox 9"/>
          <p:cNvSpPr txBox="1"/>
          <p:nvPr/>
        </p:nvSpPr>
        <p:spPr>
          <a:xfrm>
            <a:off x="4752114" y="2313708"/>
            <a:ext cx="3934689" cy="307777"/>
          </a:xfrm>
          <a:prstGeom prst="rect">
            <a:avLst/>
          </a:prstGeom>
          <a:noFill/>
        </p:spPr>
        <p:txBody>
          <a:bodyPr wrap="square" rtlCol="0">
            <a:spAutoFit/>
          </a:bodyPr>
          <a:lstStyle/>
          <a:p>
            <a:r>
              <a:rPr lang="en-ZA" b="1" dirty="0">
                <a:solidFill>
                  <a:srgbClr val="00B0F0"/>
                </a:solidFill>
              </a:rPr>
              <a:t>Include images of ASM to support above</a:t>
            </a:r>
          </a:p>
        </p:txBody>
      </p:sp>
      <p:sp>
        <p:nvSpPr>
          <p:cNvPr id="11" name="TextBox 10"/>
          <p:cNvSpPr txBox="1"/>
          <p:nvPr/>
        </p:nvSpPr>
        <p:spPr>
          <a:xfrm>
            <a:off x="255590" y="4142510"/>
            <a:ext cx="3269675" cy="523220"/>
          </a:xfrm>
          <a:prstGeom prst="rect">
            <a:avLst/>
          </a:prstGeom>
          <a:noFill/>
        </p:spPr>
        <p:txBody>
          <a:bodyPr wrap="square" rtlCol="0">
            <a:spAutoFit/>
          </a:bodyPr>
          <a:lstStyle/>
          <a:p>
            <a:r>
              <a:rPr lang="en-ZA" b="1" dirty="0">
                <a:solidFill>
                  <a:srgbClr val="00B0F0"/>
                </a:solidFill>
              </a:rPr>
              <a:t>Local knowledge of  the area from experience or from Hydrologist</a:t>
            </a:r>
          </a:p>
        </p:txBody>
      </p:sp>
      <p:cxnSp>
        <p:nvCxnSpPr>
          <p:cNvPr id="12" name="Straight Arrow Connector 11"/>
          <p:cNvCxnSpPr/>
          <p:nvPr/>
        </p:nvCxnSpPr>
        <p:spPr>
          <a:xfrm flipH="1">
            <a:off x="997527" y="2788018"/>
            <a:ext cx="235528" cy="1354492"/>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187808" y="3880902"/>
            <a:ext cx="3269675" cy="1384995"/>
          </a:xfrm>
          <a:prstGeom prst="rect">
            <a:avLst/>
          </a:prstGeom>
          <a:noFill/>
        </p:spPr>
        <p:txBody>
          <a:bodyPr wrap="square" rtlCol="0">
            <a:spAutoFit/>
          </a:bodyPr>
          <a:lstStyle/>
          <a:p>
            <a:r>
              <a:rPr lang="en-ZA" b="1" dirty="0">
                <a:solidFill>
                  <a:srgbClr val="00B0F0"/>
                </a:solidFill>
              </a:rPr>
              <a:t>Information available from various sources including the internet:</a:t>
            </a:r>
          </a:p>
          <a:p>
            <a:r>
              <a:rPr lang="en-ZA" b="1" dirty="0">
                <a:solidFill>
                  <a:srgbClr val="00B0F0"/>
                </a:solidFill>
              </a:rPr>
              <a:t>Important to get familiar with soil types etc in each province as it will help to explain the response the system will have in an area</a:t>
            </a:r>
          </a:p>
        </p:txBody>
      </p:sp>
      <p:cxnSp>
        <p:nvCxnSpPr>
          <p:cNvPr id="16" name="Straight Arrow Connector 15"/>
          <p:cNvCxnSpPr/>
          <p:nvPr/>
        </p:nvCxnSpPr>
        <p:spPr>
          <a:xfrm>
            <a:off x="4572002" y="2992583"/>
            <a:ext cx="1088303" cy="858983"/>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711758" y="5265894"/>
            <a:ext cx="2597009" cy="523220"/>
          </a:xfrm>
          <a:prstGeom prst="rect">
            <a:avLst/>
          </a:prstGeom>
          <a:noFill/>
        </p:spPr>
        <p:txBody>
          <a:bodyPr wrap="square" rtlCol="0">
            <a:spAutoFit/>
          </a:bodyPr>
          <a:lstStyle/>
          <a:p>
            <a:r>
              <a:rPr lang="en-ZA" b="1" dirty="0">
                <a:solidFill>
                  <a:srgbClr val="00B0F0"/>
                </a:solidFill>
              </a:rPr>
              <a:t>May be obtained from hydrology department</a:t>
            </a:r>
          </a:p>
        </p:txBody>
      </p:sp>
      <p:cxnSp>
        <p:nvCxnSpPr>
          <p:cNvPr id="20" name="Straight Arrow Connector 19"/>
          <p:cNvCxnSpPr/>
          <p:nvPr/>
        </p:nvCxnSpPr>
        <p:spPr>
          <a:xfrm>
            <a:off x="3525263" y="3297383"/>
            <a:ext cx="0" cy="1968512"/>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5" grpId="0"/>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ZA">
              <a:solidFill>
                <a:srgbClr val="00B0F0"/>
              </a:solidFill>
            </a:endParaRPr>
          </a:p>
        </p:txBody>
      </p:sp>
      <p:sp>
        <p:nvSpPr>
          <p:cNvPr id="4" name="Footer Placeholder 3"/>
          <p:cNvSpPr>
            <a:spLocks noGrp="1"/>
          </p:cNvSpPr>
          <p:nvPr>
            <p:ph type="ftr" sz="quarter" idx="11"/>
          </p:nvPr>
        </p:nvSpPr>
        <p:spPr>
          <a:xfrm>
            <a:off x="0" y="6483930"/>
            <a:ext cx="9144000" cy="374073"/>
          </a:xfrm>
        </p:spPr>
        <p:txBody>
          <a:bodyPr/>
          <a:lstStyle/>
          <a:p>
            <a:pPr>
              <a:defRPr/>
            </a:pPr>
            <a:r>
              <a:rPr lang="en-US" smtClean="0"/>
              <a:t>Document Reference: FFG_system_approach_001.1         Date of last Revision: 24 October 2016</a:t>
            </a:r>
            <a:endParaRPr lang="en-US" dirty="0"/>
          </a:p>
        </p:txBody>
      </p:sp>
      <p:sp>
        <p:nvSpPr>
          <p:cNvPr id="5" name="Slide Number Placeholder 4"/>
          <p:cNvSpPr>
            <a:spLocks noGrp="1"/>
          </p:cNvSpPr>
          <p:nvPr>
            <p:ph type="sldNum" sz="quarter" idx="12"/>
          </p:nvPr>
        </p:nvSpPr>
        <p:spPr/>
        <p:txBody>
          <a:bodyPr/>
          <a:lstStyle/>
          <a:p>
            <a:fld id="{915CB517-835A-464D-99FA-ACDB9E2F1E1E}" type="slidenum">
              <a:rPr lang="en-US" smtClean="0"/>
              <a:pPr/>
              <a:t>11</a:t>
            </a:fld>
            <a:endParaRPr lang="en-US"/>
          </a:p>
        </p:txBody>
      </p:sp>
      <p:pic>
        <p:nvPicPr>
          <p:cNvPr id="5122" name="Picture 2" descr="F:\SARFFGS_SAFFG training\2016\FFG system approach\5.PNG"/>
          <p:cNvPicPr>
            <a:picLocks noChangeAspect="1" noChangeArrowheads="1"/>
          </p:cNvPicPr>
          <p:nvPr/>
        </p:nvPicPr>
        <p:blipFill>
          <a:blip r:embed="rId2"/>
          <a:srcRect/>
          <a:stretch>
            <a:fillRect/>
          </a:stretch>
        </p:blipFill>
        <p:spPr bwMode="auto">
          <a:xfrm>
            <a:off x="180109" y="205364"/>
            <a:ext cx="8802461" cy="2570095"/>
          </a:xfrm>
          <a:prstGeom prst="rect">
            <a:avLst/>
          </a:prstGeom>
          <a:noFill/>
        </p:spPr>
      </p:pic>
      <p:sp>
        <p:nvSpPr>
          <p:cNvPr id="7" name="TextBox 6"/>
          <p:cNvSpPr txBox="1"/>
          <p:nvPr/>
        </p:nvSpPr>
        <p:spPr>
          <a:xfrm>
            <a:off x="2687785" y="205363"/>
            <a:ext cx="5638801" cy="523220"/>
          </a:xfrm>
          <a:prstGeom prst="rect">
            <a:avLst/>
          </a:prstGeom>
          <a:noFill/>
        </p:spPr>
        <p:txBody>
          <a:bodyPr wrap="square" rtlCol="0">
            <a:spAutoFit/>
          </a:bodyPr>
          <a:lstStyle/>
          <a:p>
            <a:r>
              <a:rPr lang="en-ZA" b="1" dirty="0">
                <a:solidFill>
                  <a:srgbClr val="00B0F0"/>
                </a:solidFill>
              </a:rPr>
              <a:t>UM model used in </a:t>
            </a:r>
            <a:r>
              <a:rPr lang="en-ZA" b="1" dirty="0" smtClean="0">
                <a:solidFill>
                  <a:srgbClr val="00B0F0"/>
                </a:solidFill>
              </a:rPr>
              <a:t>SARFFG </a:t>
            </a:r>
            <a:r>
              <a:rPr lang="en-ZA" b="1" dirty="0">
                <a:solidFill>
                  <a:srgbClr val="00B0F0"/>
                </a:solidFill>
              </a:rPr>
              <a:t>– UM </a:t>
            </a:r>
            <a:r>
              <a:rPr lang="en-ZA" b="1" dirty="0" smtClean="0">
                <a:solidFill>
                  <a:srgbClr val="00B0F0"/>
                </a:solidFill>
              </a:rPr>
              <a:t>high </a:t>
            </a:r>
            <a:r>
              <a:rPr lang="en-ZA" b="1" dirty="0">
                <a:solidFill>
                  <a:srgbClr val="00B0F0"/>
                </a:solidFill>
              </a:rPr>
              <a:t>resolution </a:t>
            </a:r>
          </a:p>
          <a:p>
            <a:r>
              <a:rPr lang="en-ZA" b="1" dirty="0">
                <a:solidFill>
                  <a:srgbClr val="00B0F0"/>
                </a:solidFill>
              </a:rPr>
              <a:t>Other models can be used as well</a:t>
            </a:r>
          </a:p>
        </p:txBody>
      </p:sp>
      <p:sp>
        <p:nvSpPr>
          <p:cNvPr id="8" name="TextBox 7"/>
          <p:cNvSpPr txBox="1"/>
          <p:nvPr/>
        </p:nvSpPr>
        <p:spPr>
          <a:xfrm>
            <a:off x="4807530" y="971550"/>
            <a:ext cx="3879273" cy="738664"/>
          </a:xfrm>
          <a:prstGeom prst="rect">
            <a:avLst/>
          </a:prstGeom>
          <a:noFill/>
        </p:spPr>
        <p:txBody>
          <a:bodyPr wrap="square" rtlCol="0">
            <a:spAutoFit/>
          </a:bodyPr>
          <a:lstStyle/>
          <a:p>
            <a:r>
              <a:rPr lang="en-ZA" b="1" dirty="0">
                <a:solidFill>
                  <a:srgbClr val="00B0F0"/>
                </a:solidFill>
              </a:rPr>
              <a:t>Look at FMAP and indicate amounts in the next 1, 3 and 6 hours (will be compared to FFG</a:t>
            </a:r>
          </a:p>
        </p:txBody>
      </p:sp>
      <p:sp>
        <p:nvSpPr>
          <p:cNvPr id="9" name="TextBox 8"/>
          <p:cNvSpPr txBox="1"/>
          <p:nvPr/>
        </p:nvSpPr>
        <p:spPr>
          <a:xfrm>
            <a:off x="4807530" y="1668653"/>
            <a:ext cx="3879273" cy="307777"/>
          </a:xfrm>
          <a:prstGeom prst="rect">
            <a:avLst/>
          </a:prstGeom>
          <a:noFill/>
        </p:spPr>
        <p:txBody>
          <a:bodyPr wrap="square" rtlCol="0">
            <a:spAutoFit/>
          </a:bodyPr>
          <a:lstStyle/>
          <a:p>
            <a:r>
              <a:rPr lang="en-ZA" b="1" dirty="0">
                <a:solidFill>
                  <a:srgbClr val="00B0F0"/>
                </a:solidFill>
              </a:rPr>
              <a:t>Images to support above</a:t>
            </a:r>
          </a:p>
        </p:txBody>
      </p:sp>
      <p:sp>
        <p:nvSpPr>
          <p:cNvPr id="10" name="TextBox 9"/>
          <p:cNvSpPr txBox="1"/>
          <p:nvPr/>
        </p:nvSpPr>
        <p:spPr>
          <a:xfrm>
            <a:off x="290949" y="3158839"/>
            <a:ext cx="3879273" cy="954107"/>
          </a:xfrm>
          <a:prstGeom prst="rect">
            <a:avLst/>
          </a:prstGeom>
          <a:noFill/>
        </p:spPr>
        <p:txBody>
          <a:bodyPr wrap="square" rtlCol="0">
            <a:spAutoFit/>
          </a:bodyPr>
          <a:lstStyle/>
          <a:p>
            <a:r>
              <a:rPr lang="en-ZA" b="1" dirty="0">
                <a:solidFill>
                  <a:srgbClr val="00B0F0"/>
                </a:solidFill>
              </a:rPr>
              <a:t>May be important as threat may not be as great in the next 6 hours but significant amounts of rainfall may still be expected in the next 24 hours – thus a “heads up”</a:t>
            </a:r>
          </a:p>
        </p:txBody>
      </p:sp>
      <p:cxnSp>
        <p:nvCxnSpPr>
          <p:cNvPr id="11" name="Straight Arrow Connector 10"/>
          <p:cNvCxnSpPr/>
          <p:nvPr/>
        </p:nvCxnSpPr>
        <p:spPr>
          <a:xfrm flipH="1">
            <a:off x="761999" y="2184252"/>
            <a:ext cx="471056" cy="974584"/>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613566" y="3635890"/>
            <a:ext cx="3879273" cy="1600438"/>
          </a:xfrm>
          <a:prstGeom prst="rect">
            <a:avLst/>
          </a:prstGeom>
          <a:noFill/>
        </p:spPr>
        <p:txBody>
          <a:bodyPr wrap="square" rtlCol="0">
            <a:spAutoFit/>
          </a:bodyPr>
          <a:lstStyle/>
          <a:p>
            <a:r>
              <a:rPr lang="en-ZA" b="1" dirty="0">
                <a:solidFill>
                  <a:srgbClr val="00B0F0"/>
                </a:solidFill>
              </a:rPr>
              <a:t>Compare the last 1, 3 or 6 h FMAP with the current 1, 3 or 6h MAP – you may look further back as well</a:t>
            </a:r>
          </a:p>
          <a:p>
            <a:endParaRPr lang="en-ZA" b="1" dirty="0">
              <a:solidFill>
                <a:srgbClr val="00B0F0"/>
              </a:solidFill>
            </a:endParaRPr>
          </a:p>
          <a:p>
            <a:r>
              <a:rPr lang="en-ZA" b="1" dirty="0">
                <a:solidFill>
                  <a:srgbClr val="00B0F0"/>
                </a:solidFill>
              </a:rPr>
              <a:t>Will give an idea how well the model is performing especially with regards to the amount, timing and distribution of rainfall</a:t>
            </a:r>
          </a:p>
        </p:txBody>
      </p:sp>
      <p:cxnSp>
        <p:nvCxnSpPr>
          <p:cNvPr id="19" name="Straight Arrow Connector 18"/>
          <p:cNvCxnSpPr/>
          <p:nvPr/>
        </p:nvCxnSpPr>
        <p:spPr>
          <a:xfrm>
            <a:off x="4405745" y="2410692"/>
            <a:ext cx="678872" cy="1225199"/>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 y="6473536"/>
            <a:ext cx="9144001" cy="384464"/>
          </a:xfrm>
        </p:spPr>
        <p:txBody>
          <a:bodyPr/>
          <a:lstStyle/>
          <a:p>
            <a:pPr>
              <a:defRPr/>
            </a:pPr>
            <a:r>
              <a:rPr lang="en-US" dirty="0" smtClean="0"/>
              <a:t>Document Reference: FFG_system_approach_001.1         Date of last Revision: 24 October 2016</a:t>
            </a:r>
            <a:endParaRPr lang="en-US" dirty="0"/>
          </a:p>
        </p:txBody>
      </p:sp>
      <p:sp>
        <p:nvSpPr>
          <p:cNvPr id="5" name="Slide Number Placeholder 4"/>
          <p:cNvSpPr>
            <a:spLocks noGrp="1"/>
          </p:cNvSpPr>
          <p:nvPr>
            <p:ph type="sldNum" sz="quarter" idx="12"/>
          </p:nvPr>
        </p:nvSpPr>
        <p:spPr/>
        <p:txBody>
          <a:bodyPr/>
          <a:lstStyle/>
          <a:p>
            <a:fld id="{915CB517-835A-464D-99FA-ACDB9E2F1E1E}" type="slidenum">
              <a:rPr lang="en-US" smtClean="0"/>
              <a:pPr/>
              <a:t>12</a:t>
            </a:fld>
            <a:endParaRPr lang="en-US"/>
          </a:p>
        </p:txBody>
      </p:sp>
      <p:pic>
        <p:nvPicPr>
          <p:cNvPr id="6146" name="Picture 2" descr="F:\SARFFGS_SAFFG training\2016\FFG system approach\6.PNG"/>
          <p:cNvPicPr>
            <a:picLocks noChangeAspect="1" noChangeArrowheads="1"/>
          </p:cNvPicPr>
          <p:nvPr/>
        </p:nvPicPr>
        <p:blipFill>
          <a:blip r:embed="rId2"/>
          <a:srcRect/>
          <a:stretch>
            <a:fillRect/>
          </a:stretch>
        </p:blipFill>
        <p:spPr bwMode="auto">
          <a:xfrm>
            <a:off x="124699" y="1417639"/>
            <a:ext cx="8864071" cy="2192071"/>
          </a:xfrm>
          <a:prstGeom prst="rect">
            <a:avLst/>
          </a:prstGeom>
          <a:noFill/>
        </p:spPr>
      </p:pic>
      <p:sp>
        <p:nvSpPr>
          <p:cNvPr id="7" name="TextBox 6"/>
          <p:cNvSpPr txBox="1"/>
          <p:nvPr/>
        </p:nvSpPr>
        <p:spPr>
          <a:xfrm>
            <a:off x="4793672" y="2175172"/>
            <a:ext cx="3893128" cy="954107"/>
          </a:xfrm>
          <a:prstGeom prst="rect">
            <a:avLst/>
          </a:prstGeom>
          <a:noFill/>
        </p:spPr>
        <p:txBody>
          <a:bodyPr wrap="square" rtlCol="0">
            <a:spAutoFit/>
          </a:bodyPr>
          <a:lstStyle/>
          <a:p>
            <a:r>
              <a:rPr lang="en-ZA" b="1" dirty="0">
                <a:solidFill>
                  <a:srgbClr val="00B0F0"/>
                </a:solidFill>
              </a:rPr>
              <a:t>FFG product</a:t>
            </a:r>
          </a:p>
          <a:p>
            <a:r>
              <a:rPr lang="en-ZA" b="1" dirty="0">
                <a:solidFill>
                  <a:srgbClr val="00B0F0"/>
                </a:solidFill>
              </a:rPr>
              <a:t>Give as much detail as possible as it will be used to compare to the MAP and FMAP products</a:t>
            </a:r>
          </a:p>
        </p:txBody>
      </p:sp>
      <p:sp>
        <p:nvSpPr>
          <p:cNvPr id="8" name="TextBox 7"/>
          <p:cNvSpPr txBox="1"/>
          <p:nvPr/>
        </p:nvSpPr>
        <p:spPr>
          <a:xfrm>
            <a:off x="4793674" y="3129278"/>
            <a:ext cx="3370119" cy="307777"/>
          </a:xfrm>
          <a:prstGeom prst="rect">
            <a:avLst/>
          </a:prstGeom>
          <a:noFill/>
        </p:spPr>
        <p:txBody>
          <a:bodyPr wrap="square" rtlCol="0">
            <a:spAutoFit/>
          </a:bodyPr>
          <a:lstStyle/>
          <a:p>
            <a:r>
              <a:rPr lang="en-ZA" b="1" dirty="0">
                <a:solidFill>
                  <a:srgbClr val="00B0F0"/>
                </a:solidFill>
              </a:rPr>
              <a:t>Any images to support the above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0" y="6520451"/>
            <a:ext cx="9144000" cy="337551"/>
          </a:xfrm>
        </p:spPr>
        <p:txBody>
          <a:bodyPr/>
          <a:lstStyle/>
          <a:p>
            <a:pPr>
              <a:defRPr/>
            </a:pPr>
            <a:r>
              <a:rPr lang="en-US" dirty="0" smtClean="0"/>
              <a:t>Document Reference: FFG_system_approach_001.1         Date of last Revision: 24 October 2016</a:t>
            </a:r>
            <a:endParaRPr lang="en-US" dirty="0"/>
          </a:p>
        </p:txBody>
      </p:sp>
      <p:sp>
        <p:nvSpPr>
          <p:cNvPr id="5" name="Slide Number Placeholder 4"/>
          <p:cNvSpPr>
            <a:spLocks noGrp="1"/>
          </p:cNvSpPr>
          <p:nvPr>
            <p:ph type="sldNum" sz="quarter" idx="12"/>
          </p:nvPr>
        </p:nvSpPr>
        <p:spPr>
          <a:xfrm>
            <a:off x="8364683" y="6245226"/>
            <a:ext cx="322119" cy="476251"/>
          </a:xfrm>
        </p:spPr>
        <p:txBody>
          <a:bodyPr/>
          <a:lstStyle/>
          <a:p>
            <a:fld id="{915CB517-835A-464D-99FA-ACDB9E2F1E1E}" type="slidenum">
              <a:rPr lang="en-US" smtClean="0"/>
              <a:pPr/>
              <a:t>13</a:t>
            </a:fld>
            <a:endParaRPr lang="en-US" dirty="0"/>
          </a:p>
        </p:txBody>
      </p:sp>
      <p:pic>
        <p:nvPicPr>
          <p:cNvPr id="7170" name="Picture 2" descr="F:\SARFFGS_SAFFG training\2016\FFG system approach\7.PNG"/>
          <p:cNvPicPr>
            <a:picLocks noChangeAspect="1" noChangeArrowheads="1"/>
          </p:cNvPicPr>
          <p:nvPr/>
        </p:nvPicPr>
        <p:blipFill>
          <a:blip r:embed="rId2"/>
          <a:srcRect/>
          <a:stretch>
            <a:fillRect/>
          </a:stretch>
        </p:blipFill>
        <p:spPr bwMode="auto">
          <a:xfrm>
            <a:off x="221674" y="1982139"/>
            <a:ext cx="8732787" cy="2722431"/>
          </a:xfrm>
          <a:prstGeom prst="rect">
            <a:avLst/>
          </a:prstGeom>
          <a:noFill/>
        </p:spPr>
      </p:pic>
      <p:sp>
        <p:nvSpPr>
          <p:cNvPr id="7" name="TextBox 6"/>
          <p:cNvSpPr txBox="1"/>
          <p:nvPr/>
        </p:nvSpPr>
        <p:spPr>
          <a:xfrm>
            <a:off x="344141" y="166257"/>
            <a:ext cx="8610321" cy="1600438"/>
          </a:xfrm>
          <a:prstGeom prst="rect">
            <a:avLst/>
          </a:prstGeom>
          <a:noFill/>
        </p:spPr>
        <p:txBody>
          <a:bodyPr wrap="square" rtlCol="0">
            <a:spAutoFit/>
          </a:bodyPr>
          <a:lstStyle/>
          <a:p>
            <a:r>
              <a:rPr lang="en-ZA" b="1" dirty="0">
                <a:solidFill>
                  <a:srgbClr val="00B0F0"/>
                </a:solidFill>
              </a:rPr>
              <a:t>Draw together the products. </a:t>
            </a:r>
          </a:p>
          <a:p>
            <a:pPr marL="342891" indent="-342891">
              <a:buFont typeface="+mj-lt"/>
              <a:buAutoNum type="arabicPeriod"/>
            </a:pPr>
            <a:r>
              <a:rPr lang="en-ZA" b="1" dirty="0">
                <a:solidFill>
                  <a:srgbClr val="00B0F0"/>
                </a:solidFill>
              </a:rPr>
              <a:t>Compare the MAP to </a:t>
            </a:r>
            <a:r>
              <a:rPr lang="en-ZA" b="1" dirty="0" err="1">
                <a:solidFill>
                  <a:srgbClr val="00B0F0"/>
                </a:solidFill>
              </a:rPr>
              <a:t>prev</a:t>
            </a:r>
            <a:r>
              <a:rPr lang="en-ZA" b="1" dirty="0">
                <a:solidFill>
                  <a:srgbClr val="00B0F0"/>
                </a:solidFill>
              </a:rPr>
              <a:t> FFG and take ASM into account – see if there is any threat currently (IFFT)</a:t>
            </a:r>
          </a:p>
          <a:p>
            <a:pPr marL="342891" indent="-342891">
              <a:buFont typeface="+mj-lt"/>
              <a:buAutoNum type="arabicPeriod"/>
            </a:pPr>
            <a:r>
              <a:rPr lang="en-ZA" b="1" dirty="0">
                <a:solidFill>
                  <a:srgbClr val="00B0F0"/>
                </a:solidFill>
              </a:rPr>
              <a:t>Use MAP for next 1, 3 or 6 hours and compare to FFG, taking ASM into account as well (PFFT)</a:t>
            </a:r>
          </a:p>
          <a:p>
            <a:pPr marL="342891" indent="-342891">
              <a:buFont typeface="+mj-lt"/>
              <a:buAutoNum type="arabicPeriod"/>
            </a:pPr>
            <a:r>
              <a:rPr lang="en-ZA" b="1" dirty="0">
                <a:solidFill>
                  <a:srgbClr val="00B0F0"/>
                </a:solidFill>
              </a:rPr>
              <a:t>Compare FMAP to FFG and take ASM into account (FFFT)</a:t>
            </a:r>
          </a:p>
          <a:p>
            <a:pPr marL="342891" indent="-342891">
              <a:buFont typeface="+mj-lt"/>
              <a:buAutoNum type="arabicPeriod"/>
            </a:pPr>
            <a:r>
              <a:rPr lang="en-ZA" b="1" dirty="0">
                <a:solidFill>
                  <a:srgbClr val="00B0F0"/>
                </a:solidFill>
              </a:rPr>
              <a:t>Not only consider ASM also discuss soil properties/depths, slopes </a:t>
            </a:r>
            <a:r>
              <a:rPr lang="en-ZA" b="1" dirty="0" err="1">
                <a:solidFill>
                  <a:srgbClr val="00B0F0"/>
                </a:solidFill>
              </a:rPr>
              <a:t>etc</a:t>
            </a:r>
            <a:endParaRPr lang="en-ZA" b="1" dirty="0">
              <a:solidFill>
                <a:srgbClr val="00B0F0"/>
              </a:solidFill>
            </a:endParaRPr>
          </a:p>
          <a:p>
            <a:pPr marL="342891" indent="-342891">
              <a:buFont typeface="+mj-lt"/>
              <a:buAutoNum type="arabicPeriod"/>
            </a:pPr>
            <a:r>
              <a:rPr lang="en-ZA" b="1" dirty="0">
                <a:solidFill>
                  <a:srgbClr val="00B0F0"/>
                </a:solidFill>
              </a:rPr>
              <a:t>Brief discussion on reasons for alert or no alert and any potential for threats beyond 6 hours.</a:t>
            </a:r>
          </a:p>
        </p:txBody>
      </p:sp>
      <p:cxnSp>
        <p:nvCxnSpPr>
          <p:cNvPr id="8" name="Straight Arrow Connector 7"/>
          <p:cNvCxnSpPr/>
          <p:nvPr/>
        </p:nvCxnSpPr>
        <p:spPr>
          <a:xfrm flipV="1">
            <a:off x="2687786" y="1801092"/>
            <a:ext cx="1911927" cy="1011383"/>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1884222" y="4378041"/>
            <a:ext cx="997527" cy="482193"/>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44140" y="4846377"/>
            <a:ext cx="7569003" cy="1384995"/>
          </a:xfrm>
          <a:prstGeom prst="rect">
            <a:avLst/>
          </a:prstGeom>
          <a:noFill/>
        </p:spPr>
        <p:txBody>
          <a:bodyPr wrap="square" rtlCol="0">
            <a:spAutoFit/>
          </a:bodyPr>
          <a:lstStyle/>
          <a:p>
            <a:r>
              <a:rPr lang="en-ZA" b="1" dirty="0">
                <a:solidFill>
                  <a:srgbClr val="00B0F0"/>
                </a:solidFill>
              </a:rPr>
              <a:t>Severe weather work instructions (South Africa):</a:t>
            </a:r>
          </a:p>
          <a:p>
            <a:r>
              <a:rPr lang="en-ZA" b="1" dirty="0">
                <a:solidFill>
                  <a:srgbClr val="00B0F0"/>
                </a:solidFill>
              </a:rPr>
              <a:t>Watch: Threat beyond 3 hours (or low confidence)</a:t>
            </a:r>
          </a:p>
          <a:p>
            <a:r>
              <a:rPr lang="en-ZA" b="1" dirty="0">
                <a:solidFill>
                  <a:srgbClr val="00B0F0"/>
                </a:solidFill>
              </a:rPr>
              <a:t>Warning: Threat within the next 1 – 3 hours (or a high confidence)</a:t>
            </a:r>
          </a:p>
          <a:p>
            <a:endParaRPr lang="en-ZA" b="1" dirty="0">
              <a:solidFill>
                <a:srgbClr val="00B0F0"/>
              </a:solidFill>
            </a:endParaRPr>
          </a:p>
          <a:p>
            <a:r>
              <a:rPr lang="en-ZA" b="1" dirty="0">
                <a:solidFill>
                  <a:srgbClr val="00B0F0"/>
                </a:solidFill>
              </a:rPr>
              <a:t>Since the system currently can only be used for the next 6 hours a FF alert can only be issued with such a short lead time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0" y="6515101"/>
            <a:ext cx="9144000" cy="353580"/>
          </a:xfrm>
        </p:spPr>
        <p:txBody>
          <a:bodyPr/>
          <a:lstStyle/>
          <a:p>
            <a:pPr>
              <a:defRPr/>
            </a:pPr>
            <a:r>
              <a:rPr lang="en-US" dirty="0" smtClean="0"/>
              <a:t>Document Reference: FFG_system_approach_001.1         Date of last Revision: 24 October 2016</a:t>
            </a:r>
            <a:endParaRPr lang="en-US" dirty="0"/>
          </a:p>
        </p:txBody>
      </p:sp>
      <p:sp>
        <p:nvSpPr>
          <p:cNvPr id="5" name="Slide Number Placeholder 4"/>
          <p:cNvSpPr>
            <a:spLocks noGrp="1"/>
          </p:cNvSpPr>
          <p:nvPr>
            <p:ph type="sldNum" sz="quarter" idx="12"/>
          </p:nvPr>
        </p:nvSpPr>
        <p:spPr/>
        <p:txBody>
          <a:bodyPr/>
          <a:lstStyle/>
          <a:p>
            <a:fld id="{915CB517-835A-464D-99FA-ACDB9E2F1E1E}" type="slidenum">
              <a:rPr lang="en-US" smtClean="0"/>
              <a:pPr/>
              <a:t>14</a:t>
            </a:fld>
            <a:endParaRPr lang="en-US"/>
          </a:p>
        </p:txBody>
      </p:sp>
      <p:pic>
        <p:nvPicPr>
          <p:cNvPr id="8194" name="Picture 2" descr="F:\SARFFGS_SAFFG training\2016\FFG system approach\8.PNG"/>
          <p:cNvPicPr>
            <a:picLocks noChangeAspect="1" noChangeArrowheads="1"/>
          </p:cNvPicPr>
          <p:nvPr/>
        </p:nvPicPr>
        <p:blipFill>
          <a:blip r:embed="rId2"/>
          <a:srcRect/>
          <a:stretch>
            <a:fillRect/>
          </a:stretch>
        </p:blipFill>
        <p:spPr bwMode="auto">
          <a:xfrm>
            <a:off x="168529" y="120840"/>
            <a:ext cx="8806941" cy="3253035"/>
          </a:xfrm>
          <a:prstGeom prst="rect">
            <a:avLst/>
          </a:prstGeom>
          <a:noFill/>
        </p:spPr>
      </p:pic>
      <p:cxnSp>
        <p:nvCxnSpPr>
          <p:cNvPr id="6" name="Straight Arrow Connector 5"/>
          <p:cNvCxnSpPr/>
          <p:nvPr/>
        </p:nvCxnSpPr>
        <p:spPr>
          <a:xfrm>
            <a:off x="4983685" y="1129889"/>
            <a:ext cx="1016423" cy="144373"/>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46342" y="1094198"/>
            <a:ext cx="2609636" cy="5016089"/>
          </a:xfrm>
          <a:prstGeom prst="rect">
            <a:avLst/>
          </a:prstGeom>
          <a:ln>
            <a:solidFill>
              <a:schemeClr val="tx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0" y="6515101"/>
            <a:ext cx="9144000" cy="353580"/>
          </a:xfrm>
        </p:spPr>
        <p:txBody>
          <a:bodyPr/>
          <a:lstStyle/>
          <a:p>
            <a:pPr>
              <a:defRPr/>
            </a:pPr>
            <a:r>
              <a:rPr lang="en-US" dirty="0" smtClean="0"/>
              <a:t>Document Reference: FFG_system_approach_001.1         Date of last Revision: 24 October 2016</a:t>
            </a:r>
            <a:endParaRPr lang="en-US" dirty="0"/>
          </a:p>
        </p:txBody>
      </p:sp>
      <p:sp>
        <p:nvSpPr>
          <p:cNvPr id="5" name="Slide Number Placeholder 4"/>
          <p:cNvSpPr>
            <a:spLocks noGrp="1"/>
          </p:cNvSpPr>
          <p:nvPr>
            <p:ph type="sldNum" sz="quarter" idx="12"/>
          </p:nvPr>
        </p:nvSpPr>
        <p:spPr/>
        <p:txBody>
          <a:bodyPr/>
          <a:lstStyle/>
          <a:p>
            <a:fld id="{915CB517-835A-464D-99FA-ACDB9E2F1E1E}" type="slidenum">
              <a:rPr lang="en-US" smtClean="0"/>
              <a:pPr/>
              <a:t>15</a:t>
            </a:fld>
            <a:endParaRPr lang="en-US"/>
          </a:p>
        </p:txBody>
      </p:sp>
      <p:pic>
        <p:nvPicPr>
          <p:cNvPr id="8194" name="Picture 2" descr="F:\SARFFGS_SAFFG training\2016\FFG system approach\8.PNG"/>
          <p:cNvPicPr>
            <a:picLocks noChangeAspect="1" noChangeArrowheads="1"/>
          </p:cNvPicPr>
          <p:nvPr/>
        </p:nvPicPr>
        <p:blipFill>
          <a:blip r:embed="rId2"/>
          <a:srcRect/>
          <a:stretch>
            <a:fillRect/>
          </a:stretch>
        </p:blipFill>
        <p:spPr bwMode="auto">
          <a:xfrm>
            <a:off x="168529" y="120840"/>
            <a:ext cx="8806941" cy="3253035"/>
          </a:xfrm>
          <a:prstGeom prst="rect">
            <a:avLst/>
          </a:prstGeom>
          <a:noFill/>
        </p:spPr>
      </p:pic>
      <p:cxnSp>
        <p:nvCxnSpPr>
          <p:cNvPr id="6" name="Straight Arrow Connector 5"/>
          <p:cNvCxnSpPr/>
          <p:nvPr/>
        </p:nvCxnSpPr>
        <p:spPr>
          <a:xfrm>
            <a:off x="5075434" y="1516296"/>
            <a:ext cx="636997" cy="317749"/>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5810" y="1834045"/>
            <a:ext cx="3859660" cy="4114800"/>
          </a:xfrm>
          <a:prstGeom prst="rect">
            <a:avLst/>
          </a:prstGeom>
          <a:ln w="12700">
            <a:solidFill>
              <a:schemeClr val="tx1"/>
            </a:solidFill>
          </a:ln>
        </p:spPr>
      </p:pic>
    </p:spTree>
    <p:extLst>
      <p:ext uri="{BB962C8B-B14F-4D97-AF65-F5344CB8AC3E}">
        <p14:creationId xmlns:p14="http://schemas.microsoft.com/office/powerpoint/2010/main" val="3468121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0" y="6515101"/>
            <a:ext cx="9144000" cy="353580"/>
          </a:xfrm>
        </p:spPr>
        <p:txBody>
          <a:bodyPr/>
          <a:lstStyle/>
          <a:p>
            <a:pPr>
              <a:defRPr/>
            </a:pPr>
            <a:r>
              <a:rPr lang="en-US" dirty="0" smtClean="0"/>
              <a:t>Document Reference: FFG_system_approach_001.1         Date of last Revision: 24 October 2016</a:t>
            </a:r>
            <a:endParaRPr lang="en-US" dirty="0"/>
          </a:p>
        </p:txBody>
      </p:sp>
      <p:sp>
        <p:nvSpPr>
          <p:cNvPr id="5" name="Slide Number Placeholder 4"/>
          <p:cNvSpPr>
            <a:spLocks noGrp="1"/>
          </p:cNvSpPr>
          <p:nvPr>
            <p:ph type="sldNum" sz="quarter" idx="12"/>
          </p:nvPr>
        </p:nvSpPr>
        <p:spPr/>
        <p:txBody>
          <a:bodyPr/>
          <a:lstStyle/>
          <a:p>
            <a:fld id="{915CB517-835A-464D-99FA-ACDB9E2F1E1E}" type="slidenum">
              <a:rPr lang="en-US" smtClean="0"/>
              <a:pPr/>
              <a:t>16</a:t>
            </a:fld>
            <a:endParaRPr lang="en-US"/>
          </a:p>
        </p:txBody>
      </p:sp>
      <p:pic>
        <p:nvPicPr>
          <p:cNvPr id="8194" name="Picture 2" descr="F:\SARFFGS_SAFFG training\2016\FFG system approach\8.PNG"/>
          <p:cNvPicPr>
            <a:picLocks noChangeAspect="1" noChangeArrowheads="1"/>
          </p:cNvPicPr>
          <p:nvPr/>
        </p:nvPicPr>
        <p:blipFill>
          <a:blip r:embed="rId3"/>
          <a:srcRect/>
          <a:stretch>
            <a:fillRect/>
          </a:stretch>
        </p:blipFill>
        <p:spPr bwMode="auto">
          <a:xfrm>
            <a:off x="168529" y="207527"/>
            <a:ext cx="8806941" cy="3253035"/>
          </a:xfrm>
          <a:prstGeom prst="rect">
            <a:avLst/>
          </a:prstGeom>
          <a:noFill/>
        </p:spPr>
      </p:pic>
      <p:cxnSp>
        <p:nvCxnSpPr>
          <p:cNvPr id="6" name="Straight Arrow Connector 5"/>
          <p:cNvCxnSpPr/>
          <p:nvPr/>
        </p:nvCxnSpPr>
        <p:spPr>
          <a:xfrm>
            <a:off x="5062868" y="1834044"/>
            <a:ext cx="351613" cy="591194"/>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22222" y="2484435"/>
            <a:ext cx="3939584" cy="3998915"/>
          </a:xfrm>
          <a:prstGeom prst="rect">
            <a:avLst/>
          </a:prstGeom>
          <a:ln>
            <a:solidFill>
              <a:schemeClr val="tx1"/>
            </a:solidFill>
          </a:ln>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193" y="2425238"/>
            <a:ext cx="2854981" cy="2134149"/>
          </a:xfrm>
          <a:prstGeom prst="rect">
            <a:avLst/>
          </a:prstGeom>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41615" y="4604727"/>
            <a:ext cx="3121253" cy="1981748"/>
          </a:xfrm>
          <a:prstGeom prst="rect">
            <a:avLst/>
          </a:prstGeom>
        </p:spPr>
      </p:pic>
      <p:cxnSp>
        <p:nvCxnSpPr>
          <p:cNvPr id="11" name="Straight Arrow Connector 10"/>
          <p:cNvCxnSpPr/>
          <p:nvPr/>
        </p:nvCxnSpPr>
        <p:spPr>
          <a:xfrm flipH="1">
            <a:off x="3904180" y="1834043"/>
            <a:ext cx="1158688" cy="1864654"/>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062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0" y="6515101"/>
            <a:ext cx="9144000" cy="353580"/>
          </a:xfrm>
        </p:spPr>
        <p:txBody>
          <a:bodyPr/>
          <a:lstStyle/>
          <a:p>
            <a:pPr>
              <a:defRPr/>
            </a:pPr>
            <a:r>
              <a:rPr lang="en-US" dirty="0" smtClean="0"/>
              <a:t>Document Reference: FFG_system_approach_001.1         Date of last Revision: 24 October 2016</a:t>
            </a:r>
            <a:endParaRPr lang="en-US" dirty="0"/>
          </a:p>
        </p:txBody>
      </p:sp>
      <p:sp>
        <p:nvSpPr>
          <p:cNvPr id="5" name="Slide Number Placeholder 4"/>
          <p:cNvSpPr>
            <a:spLocks noGrp="1"/>
          </p:cNvSpPr>
          <p:nvPr>
            <p:ph type="sldNum" sz="quarter" idx="12"/>
          </p:nvPr>
        </p:nvSpPr>
        <p:spPr/>
        <p:txBody>
          <a:bodyPr/>
          <a:lstStyle/>
          <a:p>
            <a:fld id="{915CB517-835A-464D-99FA-ACDB9E2F1E1E}" type="slidenum">
              <a:rPr lang="en-US" smtClean="0"/>
              <a:pPr/>
              <a:t>17</a:t>
            </a:fld>
            <a:endParaRPr lang="en-US"/>
          </a:p>
        </p:txBody>
      </p:sp>
      <p:pic>
        <p:nvPicPr>
          <p:cNvPr id="8194" name="Picture 2" descr="F:\SARFFGS_SAFFG training\2016\FFG system approach\8.PNG"/>
          <p:cNvPicPr>
            <a:picLocks noChangeAspect="1" noChangeArrowheads="1"/>
          </p:cNvPicPr>
          <p:nvPr/>
        </p:nvPicPr>
        <p:blipFill>
          <a:blip r:embed="rId3"/>
          <a:srcRect/>
          <a:stretch>
            <a:fillRect/>
          </a:stretch>
        </p:blipFill>
        <p:spPr bwMode="auto">
          <a:xfrm>
            <a:off x="168529" y="207527"/>
            <a:ext cx="8806941" cy="3253035"/>
          </a:xfrm>
          <a:prstGeom prst="rect">
            <a:avLst/>
          </a:prstGeom>
          <a:noFill/>
        </p:spPr>
      </p:pic>
    </p:spTree>
    <p:extLst>
      <p:ext uri="{BB962C8B-B14F-4D97-AF65-F5344CB8AC3E}">
        <p14:creationId xmlns:p14="http://schemas.microsoft.com/office/powerpoint/2010/main" val="13198267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0" y="6494321"/>
            <a:ext cx="9144000" cy="346219"/>
          </a:xfrm>
        </p:spPr>
        <p:txBody>
          <a:bodyPr/>
          <a:lstStyle/>
          <a:p>
            <a:pPr>
              <a:defRPr/>
            </a:pPr>
            <a:r>
              <a:rPr lang="en-US" dirty="0" smtClean="0"/>
              <a:t>Document Reference: FFG_system_approach_001.1         Date of last Revision: 24 October 2016</a:t>
            </a:r>
            <a:endParaRPr lang="en-US" dirty="0"/>
          </a:p>
        </p:txBody>
      </p:sp>
      <p:sp>
        <p:nvSpPr>
          <p:cNvPr id="3" name="Slide Number Placeholder 2"/>
          <p:cNvSpPr>
            <a:spLocks noGrp="1"/>
          </p:cNvSpPr>
          <p:nvPr>
            <p:ph type="sldNum" sz="quarter" idx="12"/>
          </p:nvPr>
        </p:nvSpPr>
        <p:spPr/>
        <p:txBody>
          <a:bodyPr/>
          <a:lstStyle/>
          <a:p>
            <a:fld id="{CB92BD00-71E1-40A8-89A3-3B5ABE374CCA}" type="slidenum">
              <a:rPr lang="en-US" smtClean="0"/>
              <a:pPr/>
              <a:t>18</a:t>
            </a:fld>
            <a:endParaRPr lang="en-US"/>
          </a:p>
        </p:txBody>
      </p:sp>
      <p:sp>
        <p:nvSpPr>
          <p:cNvPr id="4" name="Title 1"/>
          <p:cNvSpPr txBox="1">
            <a:spLocks/>
          </p:cNvSpPr>
          <p:nvPr/>
        </p:nvSpPr>
        <p:spPr>
          <a:xfrm>
            <a:off x="457200" y="274639"/>
            <a:ext cx="82296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defTabSz="914377"/>
            <a:r>
              <a:rPr lang="en-ZA" sz="3600" kern="0">
                <a:solidFill>
                  <a:srgbClr val="002060"/>
                </a:solidFill>
                <a:effectLst>
                  <a:outerShdw blurRad="38100" dist="38100" dir="2700000" algn="tl">
                    <a:srgbClr val="000000">
                      <a:alpha val="43137"/>
                    </a:srgbClr>
                  </a:outerShdw>
                </a:effectLst>
              </a:rPr>
              <a:t>Summary</a:t>
            </a:r>
            <a:endParaRPr lang="en-ZA" sz="3600" kern="0" dirty="0">
              <a:solidFill>
                <a:srgbClr val="002060"/>
              </a:solidFill>
              <a:effectLst>
                <a:outerShdw blurRad="38100" dist="38100" dir="2700000" algn="tl">
                  <a:srgbClr val="000000">
                    <a:alpha val="43137"/>
                  </a:srgbClr>
                </a:outerShdw>
              </a:effectLst>
            </a:endParaRPr>
          </a:p>
        </p:txBody>
      </p:sp>
      <p:sp>
        <p:nvSpPr>
          <p:cNvPr id="5" name="Content Placeholder 2"/>
          <p:cNvSpPr txBox="1">
            <a:spLocks/>
          </p:cNvSpPr>
          <p:nvPr/>
        </p:nvSpPr>
        <p:spPr>
          <a:xfrm>
            <a:off x="457200" y="1600202"/>
            <a:ext cx="8229600" cy="4525963"/>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defTabSz="914377"/>
            <a:r>
              <a:rPr lang="en-ZA" sz="2800" kern="0" dirty="0">
                <a:solidFill>
                  <a:srgbClr val="002060"/>
                </a:solidFill>
              </a:rPr>
              <a:t>FFGS needs to be used as part of a larger set of information for decision making</a:t>
            </a:r>
          </a:p>
          <a:p>
            <a:pPr defTabSz="914377"/>
            <a:r>
              <a:rPr lang="en-ZA" sz="2800" kern="0" dirty="0">
                <a:solidFill>
                  <a:srgbClr val="002060"/>
                </a:solidFill>
              </a:rPr>
              <a:t>FFGS provides guidance</a:t>
            </a:r>
          </a:p>
          <a:p>
            <a:pPr defTabSz="914377"/>
            <a:r>
              <a:rPr lang="en-ZA" sz="2800" kern="0" dirty="0">
                <a:solidFill>
                  <a:srgbClr val="002060"/>
                </a:solidFill>
              </a:rPr>
              <a:t>Use it in a logical way as part of a systematic approach to flash flood forecasting, from EPS assessment, to forecaster interface detail</a:t>
            </a:r>
          </a:p>
          <a:p>
            <a:pPr defTabSz="914377"/>
            <a:endParaRPr lang="en-ZA" sz="2800" kern="0" dirty="0">
              <a:solidFill>
                <a:srgbClr val="002060"/>
              </a:solidFill>
            </a:endParaRPr>
          </a:p>
        </p:txBody>
      </p:sp>
    </p:spTree>
    <p:extLst>
      <p:ext uri="{BB962C8B-B14F-4D97-AF65-F5344CB8AC3E}">
        <p14:creationId xmlns:p14="http://schemas.microsoft.com/office/powerpoint/2010/main" val="42010117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10087" y="6601158"/>
            <a:ext cx="9154089" cy="252737"/>
          </a:xfrm>
        </p:spPr>
        <p:txBody>
          <a:bodyPr/>
          <a:lstStyle/>
          <a:p>
            <a:pPr>
              <a:defRPr/>
            </a:pPr>
            <a:r>
              <a:rPr lang="en-US" dirty="0" smtClean="0"/>
              <a:t>Document Reference: FFG_system_approach_001.1         Date of last Revision: 24 October 2016</a:t>
            </a:r>
            <a:endParaRPr lang="en-US" dirty="0"/>
          </a:p>
        </p:txBody>
      </p:sp>
      <p:sp>
        <p:nvSpPr>
          <p:cNvPr id="3" name="Slide Number Placeholder 2"/>
          <p:cNvSpPr>
            <a:spLocks noGrp="1"/>
          </p:cNvSpPr>
          <p:nvPr>
            <p:ph type="sldNum" sz="quarter" idx="12"/>
          </p:nvPr>
        </p:nvSpPr>
        <p:spPr>
          <a:xfrm>
            <a:off x="6553200" y="6033976"/>
            <a:ext cx="1896784" cy="431248"/>
          </a:xfrm>
        </p:spPr>
        <p:txBody>
          <a:bodyPr/>
          <a:lstStyle/>
          <a:p>
            <a:fld id="{CB92BD00-71E1-40A8-89A3-3B5ABE374CCA}" type="slidenum">
              <a:rPr lang="en-US" smtClean="0"/>
              <a:pPr/>
              <a:t>2</a:t>
            </a:fld>
            <a:endParaRPr lang="en-US"/>
          </a:p>
        </p:txBody>
      </p:sp>
      <p:sp>
        <p:nvSpPr>
          <p:cNvPr id="4" name="Rounded Rectangle 3"/>
          <p:cNvSpPr/>
          <p:nvPr/>
        </p:nvSpPr>
        <p:spPr>
          <a:xfrm>
            <a:off x="4461681" y="5368208"/>
            <a:ext cx="4212155" cy="123354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5" name="Rounded Rectangle 4"/>
          <p:cNvSpPr/>
          <p:nvPr/>
        </p:nvSpPr>
        <p:spPr>
          <a:xfrm>
            <a:off x="7620003" y="1686281"/>
            <a:ext cx="1287103" cy="1241995"/>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b="1" dirty="0">
                <a:solidFill>
                  <a:srgbClr val="002060"/>
                </a:solidFill>
              </a:rPr>
              <a:t>4. Validate</a:t>
            </a:r>
            <a:r>
              <a:rPr lang="en-ZA" dirty="0">
                <a:solidFill>
                  <a:srgbClr val="002060"/>
                </a:solidFill>
              </a:rPr>
              <a:t> &amp; monitor</a:t>
            </a:r>
          </a:p>
          <a:p>
            <a:pPr algn="ctr"/>
            <a:r>
              <a:rPr lang="en-ZA" dirty="0">
                <a:solidFill>
                  <a:srgbClr val="002060"/>
                </a:solidFill>
              </a:rPr>
              <a:t> Flash Flood occurrence</a:t>
            </a:r>
          </a:p>
        </p:txBody>
      </p:sp>
      <p:sp>
        <p:nvSpPr>
          <p:cNvPr id="6" name="Title 9"/>
          <p:cNvSpPr txBox="1">
            <a:spLocks/>
          </p:cNvSpPr>
          <p:nvPr/>
        </p:nvSpPr>
        <p:spPr>
          <a:xfrm>
            <a:off x="457200" y="-37700"/>
            <a:ext cx="7316165" cy="584439"/>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defTabSz="914377"/>
            <a:r>
              <a:rPr lang="en-ZA" sz="3200" kern="0" dirty="0">
                <a:solidFill>
                  <a:srgbClr val="002060"/>
                </a:solidFill>
                <a:effectLst>
                  <a:outerShdw blurRad="38100" dist="38100" dir="2700000" algn="tl">
                    <a:srgbClr val="000000">
                      <a:alpha val="43137"/>
                    </a:srgbClr>
                  </a:outerShdw>
                </a:effectLst>
              </a:rPr>
              <a:t>Systematic Forecasting Process</a:t>
            </a:r>
          </a:p>
        </p:txBody>
      </p:sp>
      <p:sp>
        <p:nvSpPr>
          <p:cNvPr id="8" name="Rounded Rectangle 7"/>
          <p:cNvSpPr/>
          <p:nvPr/>
        </p:nvSpPr>
        <p:spPr>
          <a:xfrm>
            <a:off x="76203" y="876881"/>
            <a:ext cx="2167753" cy="151799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b="1" dirty="0">
                <a:solidFill>
                  <a:srgbClr val="002060"/>
                </a:solidFill>
              </a:rPr>
              <a:t>Monitor Precursors </a:t>
            </a:r>
          </a:p>
          <a:p>
            <a:pPr algn="ctr"/>
            <a:r>
              <a:rPr lang="en-ZA" dirty="0">
                <a:solidFill>
                  <a:srgbClr val="002060"/>
                </a:solidFill>
              </a:rPr>
              <a:t>Identify any potential severe weather hazard</a:t>
            </a:r>
          </a:p>
        </p:txBody>
      </p:sp>
      <p:sp>
        <p:nvSpPr>
          <p:cNvPr id="9" name="Rounded Rectangle 8"/>
          <p:cNvSpPr/>
          <p:nvPr/>
        </p:nvSpPr>
        <p:spPr>
          <a:xfrm>
            <a:off x="7315203" y="853408"/>
            <a:ext cx="1526729" cy="758997"/>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b="1" dirty="0">
                <a:solidFill>
                  <a:srgbClr val="002060"/>
                </a:solidFill>
              </a:rPr>
              <a:t>3.</a:t>
            </a:r>
            <a:r>
              <a:rPr lang="en-ZA" dirty="0">
                <a:solidFill>
                  <a:srgbClr val="002060"/>
                </a:solidFill>
              </a:rPr>
              <a:t> </a:t>
            </a:r>
            <a:r>
              <a:rPr lang="en-ZA" b="1" dirty="0">
                <a:solidFill>
                  <a:srgbClr val="002060"/>
                </a:solidFill>
              </a:rPr>
              <a:t>Issue alerts </a:t>
            </a:r>
            <a:r>
              <a:rPr lang="en-ZA" dirty="0">
                <a:solidFill>
                  <a:srgbClr val="002060"/>
                </a:solidFill>
              </a:rPr>
              <a:t>for Flash Flood</a:t>
            </a:r>
          </a:p>
        </p:txBody>
      </p:sp>
      <p:sp>
        <p:nvSpPr>
          <p:cNvPr id="10" name="Rounded Rectangle 9"/>
          <p:cNvSpPr/>
          <p:nvPr/>
        </p:nvSpPr>
        <p:spPr>
          <a:xfrm>
            <a:off x="457202" y="2757771"/>
            <a:ext cx="1761299" cy="3695607"/>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44" indent="-285744">
              <a:buFontTx/>
              <a:buChar char="-"/>
            </a:pPr>
            <a:r>
              <a:rPr lang="en-ZA" dirty="0">
                <a:solidFill>
                  <a:srgbClr val="002060"/>
                </a:solidFill>
              </a:rPr>
              <a:t>Observations</a:t>
            </a:r>
          </a:p>
          <a:p>
            <a:pPr marL="285744" indent="-285744">
              <a:buFontTx/>
              <a:buChar char="-"/>
            </a:pPr>
            <a:r>
              <a:rPr lang="en-ZA" dirty="0">
                <a:solidFill>
                  <a:srgbClr val="002060"/>
                </a:solidFill>
              </a:rPr>
              <a:t>EPS Products (NCEP, SREPS, EFI)</a:t>
            </a:r>
          </a:p>
          <a:p>
            <a:pPr marL="285744" indent="-285744">
              <a:buFontTx/>
              <a:buChar char="-"/>
            </a:pPr>
            <a:r>
              <a:rPr lang="en-ZA" dirty="0">
                <a:solidFill>
                  <a:srgbClr val="002060"/>
                </a:solidFill>
              </a:rPr>
              <a:t>LM severe </a:t>
            </a:r>
            <a:r>
              <a:rPr lang="en-ZA" dirty="0" err="1">
                <a:solidFill>
                  <a:srgbClr val="002060"/>
                </a:solidFill>
              </a:rPr>
              <a:t>wx</a:t>
            </a:r>
            <a:r>
              <a:rPr lang="en-ZA" dirty="0">
                <a:solidFill>
                  <a:srgbClr val="002060"/>
                </a:solidFill>
              </a:rPr>
              <a:t> products</a:t>
            </a:r>
          </a:p>
          <a:p>
            <a:pPr marL="285744" indent="-285744">
              <a:buFontTx/>
              <a:buChar char="-"/>
            </a:pPr>
            <a:r>
              <a:rPr lang="en-ZA" dirty="0">
                <a:solidFill>
                  <a:srgbClr val="002060"/>
                </a:solidFill>
              </a:rPr>
              <a:t>NWP</a:t>
            </a:r>
          </a:p>
          <a:p>
            <a:pPr marL="285744" indent="-285744">
              <a:buFontTx/>
              <a:buChar char="-"/>
            </a:pPr>
            <a:endParaRPr lang="en-ZA" dirty="0">
              <a:solidFill>
                <a:srgbClr val="002060"/>
              </a:solidFill>
            </a:endParaRPr>
          </a:p>
        </p:txBody>
      </p:sp>
      <p:sp>
        <p:nvSpPr>
          <p:cNvPr id="11" name="Right Arrow 10"/>
          <p:cNvSpPr/>
          <p:nvPr/>
        </p:nvSpPr>
        <p:spPr>
          <a:xfrm>
            <a:off x="2637432" y="888279"/>
            <a:ext cx="1516619" cy="896997"/>
          </a:xfrm>
          <a:prstGeom prst="rightArrow">
            <a:avLst/>
          </a:prstGeom>
          <a:solidFill>
            <a:srgbClr val="92D050"/>
          </a:solidFill>
          <a:ln>
            <a:solidFill>
              <a:srgbClr val="005C2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a:solidFill>
                  <a:schemeClr val="tx1"/>
                </a:solidFill>
              </a:rPr>
              <a:t>Potential Flooding</a:t>
            </a:r>
          </a:p>
        </p:txBody>
      </p:sp>
      <p:sp>
        <p:nvSpPr>
          <p:cNvPr id="12" name="Right Arrow 11"/>
          <p:cNvSpPr/>
          <p:nvPr/>
        </p:nvSpPr>
        <p:spPr>
          <a:xfrm>
            <a:off x="2671550" y="5144615"/>
            <a:ext cx="1621771" cy="1238200"/>
          </a:xfrm>
          <a:prstGeom prst="rightArrow">
            <a:avLst/>
          </a:prstGeom>
          <a:solidFill>
            <a:srgbClr val="92D050"/>
          </a:solidFill>
          <a:ln>
            <a:solidFill>
              <a:srgbClr val="005C2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a:solidFill>
                  <a:schemeClr val="tx1"/>
                </a:solidFill>
              </a:rPr>
              <a:t>Other hazards (gales, snow, </a:t>
            </a:r>
            <a:r>
              <a:rPr lang="en-ZA" dirty="0" err="1">
                <a:solidFill>
                  <a:schemeClr val="tx1"/>
                </a:solidFill>
              </a:rPr>
              <a:t>etc</a:t>
            </a:r>
            <a:r>
              <a:rPr lang="en-ZA" dirty="0">
                <a:solidFill>
                  <a:schemeClr val="tx1"/>
                </a:solidFill>
              </a:rPr>
              <a:t>)</a:t>
            </a:r>
          </a:p>
        </p:txBody>
      </p:sp>
      <p:sp>
        <p:nvSpPr>
          <p:cNvPr id="13" name="Rounded Rectangle 12"/>
          <p:cNvSpPr/>
          <p:nvPr/>
        </p:nvSpPr>
        <p:spPr>
          <a:xfrm>
            <a:off x="4461683" y="950079"/>
            <a:ext cx="1625815" cy="758997"/>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b="1" dirty="0">
                <a:solidFill>
                  <a:srgbClr val="002060"/>
                </a:solidFill>
              </a:rPr>
              <a:t>1.</a:t>
            </a:r>
            <a:r>
              <a:rPr lang="en-ZA" dirty="0">
                <a:solidFill>
                  <a:srgbClr val="002060"/>
                </a:solidFill>
              </a:rPr>
              <a:t> </a:t>
            </a:r>
            <a:r>
              <a:rPr lang="en-ZA" b="1" dirty="0">
                <a:solidFill>
                  <a:srgbClr val="002060"/>
                </a:solidFill>
              </a:rPr>
              <a:t>Analyse FFGS</a:t>
            </a:r>
          </a:p>
        </p:txBody>
      </p:sp>
      <p:sp>
        <p:nvSpPr>
          <p:cNvPr id="14" name="Rounded Rectangle 13"/>
          <p:cNvSpPr/>
          <p:nvPr/>
        </p:nvSpPr>
        <p:spPr>
          <a:xfrm>
            <a:off x="7371091" y="6017353"/>
            <a:ext cx="1287103" cy="584396"/>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b="1" dirty="0">
                <a:solidFill>
                  <a:srgbClr val="002060"/>
                </a:solidFill>
              </a:rPr>
              <a:t>4. Validate </a:t>
            </a:r>
            <a:r>
              <a:rPr lang="en-ZA" dirty="0">
                <a:solidFill>
                  <a:srgbClr val="002060"/>
                </a:solidFill>
              </a:rPr>
              <a:t>&amp; Monitor …</a:t>
            </a:r>
          </a:p>
        </p:txBody>
      </p:sp>
      <p:sp>
        <p:nvSpPr>
          <p:cNvPr id="15" name="Rounded Rectangle 14"/>
          <p:cNvSpPr/>
          <p:nvPr/>
        </p:nvSpPr>
        <p:spPr>
          <a:xfrm>
            <a:off x="6971734" y="5373483"/>
            <a:ext cx="1406411" cy="598343"/>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b="1" dirty="0">
                <a:solidFill>
                  <a:srgbClr val="002060"/>
                </a:solidFill>
              </a:rPr>
              <a:t>3. Issue alerts </a:t>
            </a:r>
            <a:r>
              <a:rPr lang="en-ZA" dirty="0">
                <a:solidFill>
                  <a:srgbClr val="002060"/>
                </a:solidFill>
              </a:rPr>
              <a:t>for … </a:t>
            </a:r>
          </a:p>
        </p:txBody>
      </p:sp>
      <p:sp>
        <p:nvSpPr>
          <p:cNvPr id="16" name="Rounded Rectangle 15"/>
          <p:cNvSpPr/>
          <p:nvPr/>
        </p:nvSpPr>
        <p:spPr>
          <a:xfrm>
            <a:off x="4821643" y="1745673"/>
            <a:ext cx="1945821" cy="179406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44" indent="-285744">
              <a:buFontTx/>
              <a:buChar char="-"/>
            </a:pPr>
            <a:r>
              <a:rPr lang="en-ZA" dirty="0">
                <a:solidFill>
                  <a:srgbClr val="002060"/>
                </a:solidFill>
              </a:rPr>
              <a:t>Verify FFG model against observations &amp; rain forecasts</a:t>
            </a:r>
          </a:p>
          <a:p>
            <a:pPr marL="285744" indent="-285744">
              <a:buFontTx/>
              <a:buChar char="-"/>
            </a:pPr>
            <a:r>
              <a:rPr lang="en-ZA" dirty="0">
                <a:solidFill>
                  <a:srgbClr val="002060"/>
                </a:solidFill>
              </a:rPr>
              <a:t>Analyse trends in FFGS</a:t>
            </a:r>
          </a:p>
          <a:p>
            <a:pPr marL="285744" indent="-285744">
              <a:buFontTx/>
              <a:buChar char="-"/>
            </a:pPr>
            <a:r>
              <a:rPr lang="en-ZA" dirty="0">
                <a:solidFill>
                  <a:srgbClr val="002060"/>
                </a:solidFill>
              </a:rPr>
              <a:t>Determine flood probability</a:t>
            </a:r>
          </a:p>
        </p:txBody>
      </p:sp>
      <p:sp>
        <p:nvSpPr>
          <p:cNvPr id="17" name="Right Arrow 16"/>
          <p:cNvSpPr/>
          <p:nvPr/>
        </p:nvSpPr>
        <p:spPr>
          <a:xfrm>
            <a:off x="6290483" y="1086577"/>
            <a:ext cx="910983" cy="241499"/>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schemeClr val="bg1"/>
              </a:solidFill>
            </a:endParaRPr>
          </a:p>
        </p:txBody>
      </p:sp>
      <p:sp>
        <p:nvSpPr>
          <p:cNvPr id="18" name="Rounded Rectangle 17"/>
          <p:cNvSpPr/>
          <p:nvPr/>
        </p:nvSpPr>
        <p:spPr>
          <a:xfrm>
            <a:off x="74159" y="682671"/>
            <a:ext cx="2270535" cy="5903204"/>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9" name="Rounded Rectangle 18"/>
          <p:cNvSpPr/>
          <p:nvPr/>
        </p:nvSpPr>
        <p:spPr>
          <a:xfrm>
            <a:off x="4343402" y="765083"/>
            <a:ext cx="4657303" cy="277465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0" name="Curved Down Arrow 19"/>
          <p:cNvSpPr/>
          <p:nvPr/>
        </p:nvSpPr>
        <p:spPr>
          <a:xfrm rot="12282742">
            <a:off x="1504092" y="2754408"/>
            <a:ext cx="2825944" cy="772512"/>
          </a:xfrm>
          <a:prstGeom prst="curvedDownArrow">
            <a:avLst/>
          </a:prstGeom>
          <a:solidFill>
            <a:srgbClr val="00B0F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solidFill>
                <a:schemeClr val="tx1"/>
              </a:solidFill>
            </a:endParaRPr>
          </a:p>
        </p:txBody>
      </p:sp>
      <p:sp>
        <p:nvSpPr>
          <p:cNvPr id="21" name="Right Arrow 20"/>
          <p:cNvSpPr/>
          <p:nvPr/>
        </p:nvSpPr>
        <p:spPr>
          <a:xfrm>
            <a:off x="5984262" y="5461726"/>
            <a:ext cx="910983" cy="241499"/>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schemeClr val="bg1"/>
              </a:solidFill>
            </a:endParaRPr>
          </a:p>
        </p:txBody>
      </p:sp>
      <p:sp>
        <p:nvSpPr>
          <p:cNvPr id="22" name="Rounded Rectangle 21"/>
          <p:cNvSpPr/>
          <p:nvPr/>
        </p:nvSpPr>
        <p:spPr>
          <a:xfrm>
            <a:off x="4495802" y="5471420"/>
            <a:ext cx="1625815" cy="758997"/>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b="1" dirty="0">
                <a:solidFill>
                  <a:srgbClr val="002060"/>
                </a:solidFill>
              </a:rPr>
              <a:t>3. Analyse …</a:t>
            </a:r>
          </a:p>
        </p:txBody>
      </p:sp>
      <p:sp>
        <p:nvSpPr>
          <p:cNvPr id="23" name="Rounded Rectangle 22"/>
          <p:cNvSpPr/>
          <p:nvPr/>
        </p:nvSpPr>
        <p:spPr>
          <a:xfrm>
            <a:off x="4419601" y="3911075"/>
            <a:ext cx="4212155" cy="123354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4" name="Rounded Rectangle 23"/>
          <p:cNvSpPr/>
          <p:nvPr/>
        </p:nvSpPr>
        <p:spPr>
          <a:xfrm>
            <a:off x="7431012" y="4540907"/>
            <a:ext cx="1362936" cy="584396"/>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b="1" dirty="0">
                <a:solidFill>
                  <a:srgbClr val="002060"/>
                </a:solidFill>
              </a:rPr>
              <a:t>4. Validate </a:t>
            </a:r>
            <a:r>
              <a:rPr lang="en-ZA" dirty="0">
                <a:solidFill>
                  <a:srgbClr val="002060"/>
                </a:solidFill>
              </a:rPr>
              <a:t>&amp; Monitor wind</a:t>
            </a:r>
          </a:p>
        </p:txBody>
      </p:sp>
      <p:sp>
        <p:nvSpPr>
          <p:cNvPr id="25" name="Rounded Rectangle 24"/>
          <p:cNvSpPr/>
          <p:nvPr/>
        </p:nvSpPr>
        <p:spPr>
          <a:xfrm>
            <a:off x="6925386" y="3844790"/>
            <a:ext cx="1406411" cy="598343"/>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b="1" dirty="0">
                <a:solidFill>
                  <a:srgbClr val="002060"/>
                </a:solidFill>
              </a:rPr>
              <a:t>3. Issue alerts </a:t>
            </a:r>
            <a:r>
              <a:rPr lang="en-ZA" dirty="0">
                <a:solidFill>
                  <a:srgbClr val="002060"/>
                </a:solidFill>
              </a:rPr>
              <a:t>for Gales</a:t>
            </a:r>
          </a:p>
        </p:txBody>
      </p:sp>
      <p:sp>
        <p:nvSpPr>
          <p:cNvPr id="26" name="Right Arrow 25"/>
          <p:cNvSpPr/>
          <p:nvPr/>
        </p:nvSpPr>
        <p:spPr>
          <a:xfrm>
            <a:off x="5942182" y="4004593"/>
            <a:ext cx="910983" cy="241499"/>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schemeClr val="bg1"/>
              </a:solidFill>
            </a:endParaRPr>
          </a:p>
        </p:txBody>
      </p:sp>
      <p:sp>
        <p:nvSpPr>
          <p:cNvPr id="27" name="Rounded Rectangle 26"/>
          <p:cNvSpPr/>
          <p:nvPr/>
        </p:nvSpPr>
        <p:spPr>
          <a:xfrm>
            <a:off x="4453722" y="4014285"/>
            <a:ext cx="1625815" cy="758997"/>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b="1" dirty="0">
                <a:solidFill>
                  <a:srgbClr val="002060"/>
                </a:solidFill>
              </a:rPr>
              <a:t>2. Analyse UM</a:t>
            </a:r>
          </a:p>
        </p:txBody>
      </p:sp>
      <p:sp>
        <p:nvSpPr>
          <p:cNvPr id="28" name="Right Arrow 27"/>
          <p:cNvSpPr/>
          <p:nvPr/>
        </p:nvSpPr>
        <p:spPr>
          <a:xfrm>
            <a:off x="2660177" y="4097540"/>
            <a:ext cx="1621771" cy="896997"/>
          </a:xfrm>
          <a:prstGeom prst="rightArrow">
            <a:avLst/>
          </a:prstGeom>
          <a:solidFill>
            <a:srgbClr val="92D050"/>
          </a:solidFill>
          <a:ln>
            <a:solidFill>
              <a:srgbClr val="005C2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a:solidFill>
                  <a:schemeClr val="tx1"/>
                </a:solidFill>
              </a:rPr>
              <a:t>Potential Gales</a:t>
            </a:r>
          </a:p>
        </p:txBody>
      </p:sp>
      <p:sp>
        <p:nvSpPr>
          <p:cNvPr id="29" name="Rounded Rectangle 28"/>
          <p:cNvSpPr/>
          <p:nvPr/>
        </p:nvSpPr>
        <p:spPr>
          <a:xfrm>
            <a:off x="4343402" y="546741"/>
            <a:ext cx="4657303" cy="6113108"/>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4028333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0-#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500"/>
                                        <p:tgtEl>
                                          <p:spTgt spid="17"/>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fade">
                                      <p:cBhvr>
                                        <p:cTn id="32" dur="500"/>
                                        <p:tgtEl>
                                          <p:spTgt spid="20"/>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8"/>
                                        </p:tgtEl>
                                        <p:attrNameLst>
                                          <p:attrName>style.visibility</p:attrName>
                                        </p:attrNameLst>
                                      </p:cBhvr>
                                      <p:to>
                                        <p:strVal val="visible"/>
                                      </p:to>
                                    </p:set>
                                    <p:anim calcmode="lin" valueType="num">
                                      <p:cBhvr additive="base">
                                        <p:cTn id="37" dur="500" fill="hold"/>
                                        <p:tgtEl>
                                          <p:spTgt spid="28"/>
                                        </p:tgtEl>
                                        <p:attrNameLst>
                                          <p:attrName>ppt_x</p:attrName>
                                        </p:attrNameLst>
                                      </p:cBhvr>
                                      <p:tavLst>
                                        <p:tav tm="0">
                                          <p:val>
                                            <p:strVal val="0-#ppt_w/2"/>
                                          </p:val>
                                        </p:tav>
                                        <p:tav tm="100000">
                                          <p:val>
                                            <p:strVal val="#ppt_x"/>
                                          </p:val>
                                        </p:tav>
                                      </p:tavLst>
                                    </p:anim>
                                    <p:anim calcmode="lin" valueType="num">
                                      <p:cBhvr additive="base">
                                        <p:cTn id="38" dur="500" fill="hold"/>
                                        <p:tgtEl>
                                          <p:spTgt spid="28"/>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additive="base">
                                        <p:cTn id="41" dur="500" fill="hold"/>
                                        <p:tgtEl>
                                          <p:spTgt spid="12"/>
                                        </p:tgtEl>
                                        <p:attrNameLst>
                                          <p:attrName>ppt_x</p:attrName>
                                        </p:attrNameLst>
                                      </p:cBhvr>
                                      <p:tavLst>
                                        <p:tav tm="0">
                                          <p:val>
                                            <p:strVal val="0-#ppt_w/2"/>
                                          </p:val>
                                        </p:tav>
                                        <p:tav tm="100000">
                                          <p:val>
                                            <p:strVal val="#ppt_x"/>
                                          </p:val>
                                        </p:tav>
                                      </p:tavLst>
                                    </p:anim>
                                    <p:anim calcmode="lin" valueType="num">
                                      <p:cBhvr additive="base">
                                        <p:cTn id="42"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fade">
                                      <p:cBhvr>
                                        <p:cTn id="47" dur="500"/>
                                        <p:tgtEl>
                                          <p:spTgt spid="27"/>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22"/>
                                        </p:tgtEl>
                                        <p:attrNameLst>
                                          <p:attrName>style.visibility</p:attrName>
                                        </p:attrNameLst>
                                      </p:cBhvr>
                                      <p:to>
                                        <p:strVal val="visible"/>
                                      </p:to>
                                    </p:set>
                                    <p:animEffect transition="in" filter="fade">
                                      <p:cBhvr>
                                        <p:cTn id="50" dur="500"/>
                                        <p:tgtEl>
                                          <p:spTgt spid="22"/>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500"/>
                                        <p:tgtEl>
                                          <p:spTgt spid="26"/>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21"/>
                                        </p:tgtEl>
                                        <p:attrNameLst>
                                          <p:attrName>style.visibility</p:attrName>
                                        </p:attrNameLst>
                                      </p:cBhvr>
                                      <p:to>
                                        <p:strVal val="visible"/>
                                      </p:to>
                                    </p:set>
                                    <p:animEffect transition="in" filter="fade">
                                      <p:cBhvr>
                                        <p:cTn id="58" dur="500"/>
                                        <p:tgtEl>
                                          <p:spTgt spid="21"/>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25"/>
                                        </p:tgtEl>
                                        <p:attrNameLst>
                                          <p:attrName>style.visibility</p:attrName>
                                        </p:attrNameLst>
                                      </p:cBhvr>
                                      <p:to>
                                        <p:strVal val="visible"/>
                                      </p:to>
                                    </p:set>
                                    <p:animEffect transition="in" filter="fade">
                                      <p:cBhvr>
                                        <p:cTn id="61" dur="500"/>
                                        <p:tgtEl>
                                          <p:spTgt spid="25"/>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24"/>
                                        </p:tgtEl>
                                        <p:attrNameLst>
                                          <p:attrName>style.visibility</p:attrName>
                                        </p:attrNameLst>
                                      </p:cBhvr>
                                      <p:to>
                                        <p:strVal val="visible"/>
                                      </p:to>
                                    </p:set>
                                    <p:animEffect transition="in" filter="fade">
                                      <p:cBhvr>
                                        <p:cTn id="64" dur="500"/>
                                        <p:tgtEl>
                                          <p:spTgt spid="24"/>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fade">
                                      <p:cBhvr>
                                        <p:cTn id="67" dur="500"/>
                                        <p:tgtEl>
                                          <p:spTgt spid="15"/>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14"/>
                                        </p:tgtEl>
                                        <p:attrNameLst>
                                          <p:attrName>style.visibility</p:attrName>
                                        </p:attrNameLst>
                                      </p:cBhvr>
                                      <p:to>
                                        <p:strVal val="visible"/>
                                      </p:to>
                                    </p:set>
                                    <p:animEffect transition="in" filter="fade">
                                      <p:cBhvr>
                                        <p:cTn id="7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P spid="11" grpId="0" animBg="1"/>
      <p:bldP spid="12" grpId="0" animBg="1"/>
      <p:bldP spid="13" grpId="0" animBg="1"/>
      <p:bldP spid="14" grpId="0" animBg="1"/>
      <p:bldP spid="15" grpId="0" animBg="1"/>
      <p:bldP spid="16" grpId="0" animBg="1"/>
      <p:bldP spid="17" grpId="0" animBg="1"/>
      <p:bldP spid="20" grpId="0" animBg="1"/>
      <p:bldP spid="21" grpId="0" animBg="1"/>
      <p:bldP spid="22" grpId="0" animBg="1"/>
      <p:bldP spid="24" grpId="0" animBg="1"/>
      <p:bldP spid="25" grpId="0" animBg="1"/>
      <p:bldP spid="26" grpId="0" animBg="1"/>
      <p:bldP spid="27" grpId="0" animBg="1"/>
      <p:bldP spid="2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0" y="6473536"/>
            <a:ext cx="9144000" cy="348384"/>
          </a:xfrm>
        </p:spPr>
        <p:txBody>
          <a:bodyPr/>
          <a:lstStyle/>
          <a:p>
            <a:pPr>
              <a:defRPr/>
            </a:pPr>
            <a:r>
              <a:rPr lang="en-US" dirty="0" smtClean="0"/>
              <a:t>Document Reference: FFG_system_approach_001.1         Date of last Revision: 24 October 2016</a:t>
            </a:r>
            <a:endParaRPr lang="en-US" dirty="0"/>
          </a:p>
        </p:txBody>
      </p:sp>
      <p:sp>
        <p:nvSpPr>
          <p:cNvPr id="3" name="Slide Number Placeholder 2"/>
          <p:cNvSpPr>
            <a:spLocks noGrp="1"/>
          </p:cNvSpPr>
          <p:nvPr>
            <p:ph type="sldNum" sz="quarter" idx="12"/>
          </p:nvPr>
        </p:nvSpPr>
        <p:spPr/>
        <p:txBody>
          <a:bodyPr/>
          <a:lstStyle/>
          <a:p>
            <a:fld id="{CB92BD00-71E1-40A8-89A3-3B5ABE374CCA}" type="slidenum">
              <a:rPr lang="en-US" smtClean="0"/>
              <a:pPr/>
              <a:t>3</a:t>
            </a:fld>
            <a:endParaRPr lang="en-US"/>
          </a:p>
        </p:txBody>
      </p:sp>
      <p:sp>
        <p:nvSpPr>
          <p:cNvPr id="4" name="Title 1"/>
          <p:cNvSpPr txBox="1">
            <a:spLocks/>
          </p:cNvSpPr>
          <p:nvPr/>
        </p:nvSpPr>
        <p:spPr>
          <a:xfrm>
            <a:off x="0" y="0"/>
            <a:ext cx="91440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defTabSz="914377"/>
            <a:r>
              <a:rPr lang="en-US" altLang="en-US" sz="3200" kern="0" dirty="0">
                <a:solidFill>
                  <a:srgbClr val="002060"/>
                </a:solidFill>
                <a:effectLst>
                  <a:outerShdw blurRad="38100" dist="38100" dir="2700000" algn="tl">
                    <a:srgbClr val="000000">
                      <a:alpha val="43137"/>
                    </a:srgbClr>
                  </a:outerShdw>
                </a:effectLst>
              </a:rPr>
              <a:t>1. Monitor precursors </a:t>
            </a:r>
            <a:br>
              <a:rPr lang="en-US" altLang="en-US" sz="3200" kern="0" dirty="0">
                <a:solidFill>
                  <a:srgbClr val="002060"/>
                </a:solidFill>
                <a:effectLst>
                  <a:outerShdw blurRad="38100" dist="38100" dir="2700000" algn="tl">
                    <a:srgbClr val="000000">
                      <a:alpha val="43137"/>
                    </a:srgbClr>
                  </a:outerShdw>
                </a:effectLst>
              </a:rPr>
            </a:br>
            <a:r>
              <a:rPr lang="en-US" altLang="en-US" sz="3200" kern="0" dirty="0">
                <a:solidFill>
                  <a:srgbClr val="002060"/>
                </a:solidFill>
                <a:effectLst>
                  <a:outerShdw blurRad="38100" dist="38100" dir="2700000" algn="tl">
                    <a:srgbClr val="000000">
                      <a:alpha val="43137"/>
                    </a:srgbClr>
                  </a:outerShdw>
                </a:effectLst>
              </a:rPr>
              <a:t>for potential flash floods</a:t>
            </a:r>
            <a:endParaRPr lang="en-ZA" altLang="en-US" sz="3200" b="1" kern="0" dirty="0"/>
          </a:p>
        </p:txBody>
      </p:sp>
      <p:sp>
        <p:nvSpPr>
          <p:cNvPr id="5" name="Content Placeholder 1"/>
          <p:cNvSpPr txBox="1">
            <a:spLocks/>
          </p:cNvSpPr>
          <p:nvPr/>
        </p:nvSpPr>
        <p:spPr>
          <a:xfrm>
            <a:off x="633846" y="1371312"/>
            <a:ext cx="7976755" cy="4426816"/>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defTabSz="914377"/>
            <a:r>
              <a:rPr lang="en-US" altLang="en-US" sz="2400" kern="0" dirty="0">
                <a:solidFill>
                  <a:srgbClr val="002060"/>
                </a:solidFill>
              </a:rPr>
              <a:t>Flood related weather systems in observations:</a:t>
            </a:r>
          </a:p>
          <a:p>
            <a:pPr lvl="1" defTabSz="914377"/>
            <a:r>
              <a:rPr lang="en-US" altLang="en-US" sz="2400" kern="0" dirty="0">
                <a:solidFill>
                  <a:srgbClr val="002060"/>
                </a:solidFill>
              </a:rPr>
              <a:t>synoptic maps, satellite, radar, etc.</a:t>
            </a:r>
          </a:p>
          <a:p>
            <a:pPr defTabSz="914377"/>
            <a:r>
              <a:rPr lang="en-US" altLang="en-US" sz="2400" kern="0" dirty="0">
                <a:solidFill>
                  <a:srgbClr val="002060"/>
                </a:solidFill>
              </a:rPr>
              <a:t>Indication of potential heavy rain by EPS</a:t>
            </a:r>
          </a:p>
          <a:p>
            <a:pPr lvl="1" defTabSz="914377"/>
            <a:r>
              <a:rPr lang="en-US" altLang="en-US" sz="2400" kern="0" dirty="0">
                <a:solidFill>
                  <a:srgbClr val="002060"/>
                </a:solidFill>
              </a:rPr>
              <a:t>NCEP, ECMWF EFI, SREPS</a:t>
            </a:r>
          </a:p>
          <a:p>
            <a:pPr defTabSz="914377"/>
            <a:r>
              <a:rPr lang="en-US" altLang="en-US" sz="2400" kern="0" dirty="0">
                <a:solidFill>
                  <a:srgbClr val="002060"/>
                </a:solidFill>
              </a:rPr>
              <a:t>Analyze potential threats in NWP</a:t>
            </a:r>
          </a:p>
          <a:p>
            <a:pPr lvl="1" defTabSz="914377"/>
            <a:r>
              <a:rPr lang="en-US" altLang="en-US" sz="2400" kern="0" dirty="0">
                <a:solidFill>
                  <a:srgbClr val="002060"/>
                </a:solidFill>
              </a:rPr>
              <a:t>UM weather patterns, rainfall, </a:t>
            </a:r>
            <a:r>
              <a:rPr lang="en-US" altLang="en-US" sz="2400" kern="0" dirty="0" err="1">
                <a:solidFill>
                  <a:srgbClr val="002060"/>
                </a:solidFill>
              </a:rPr>
              <a:t>etc</a:t>
            </a:r>
            <a:endParaRPr lang="en-US" altLang="en-US" sz="2400" kern="0" dirty="0">
              <a:solidFill>
                <a:srgbClr val="002060"/>
              </a:solidFill>
            </a:endParaRPr>
          </a:p>
          <a:p>
            <a:pPr defTabSz="914377"/>
            <a:r>
              <a:rPr lang="en-US" altLang="en-US" sz="2400" kern="0" dirty="0">
                <a:solidFill>
                  <a:srgbClr val="002060"/>
                </a:solidFill>
              </a:rPr>
              <a:t>Other data available: </a:t>
            </a:r>
          </a:p>
          <a:p>
            <a:pPr lvl="1" defTabSz="914377"/>
            <a:r>
              <a:rPr lang="en-US" altLang="en-US" sz="2400" kern="0" dirty="0">
                <a:solidFill>
                  <a:srgbClr val="002060"/>
                </a:solidFill>
              </a:rPr>
              <a:t>River gauge water levels from DWA</a:t>
            </a:r>
          </a:p>
          <a:p>
            <a:pPr marL="0" indent="0" defTabSz="914377">
              <a:buNone/>
            </a:pPr>
            <a:endParaRPr lang="en-US" altLang="en-US" kern="0" dirty="0">
              <a:solidFill>
                <a:srgbClr val="002060"/>
              </a:solidFill>
            </a:endParaRPr>
          </a:p>
        </p:txBody>
      </p:sp>
    </p:spTree>
    <p:extLst>
      <p:ext uri="{BB962C8B-B14F-4D97-AF65-F5344CB8AC3E}">
        <p14:creationId xmlns:p14="http://schemas.microsoft.com/office/powerpoint/2010/main" val="29229438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0" y="6473536"/>
            <a:ext cx="9144000" cy="348384"/>
          </a:xfrm>
        </p:spPr>
        <p:txBody>
          <a:bodyPr/>
          <a:lstStyle/>
          <a:p>
            <a:pPr>
              <a:defRPr/>
            </a:pPr>
            <a:r>
              <a:rPr lang="en-US" dirty="0" smtClean="0"/>
              <a:t>Document Reference: FFG_system_approach_001.1         Date of last Revision: 24 October 2016</a:t>
            </a:r>
            <a:endParaRPr lang="en-US" dirty="0"/>
          </a:p>
        </p:txBody>
      </p:sp>
      <p:sp>
        <p:nvSpPr>
          <p:cNvPr id="3" name="Slide Number Placeholder 2"/>
          <p:cNvSpPr>
            <a:spLocks noGrp="1"/>
          </p:cNvSpPr>
          <p:nvPr>
            <p:ph type="sldNum" sz="quarter" idx="12"/>
          </p:nvPr>
        </p:nvSpPr>
        <p:spPr/>
        <p:txBody>
          <a:bodyPr/>
          <a:lstStyle/>
          <a:p>
            <a:fld id="{CB92BD00-71E1-40A8-89A3-3B5ABE374CCA}" type="slidenum">
              <a:rPr lang="en-US" smtClean="0"/>
              <a:pPr/>
              <a:t>4</a:t>
            </a:fld>
            <a:endParaRPr lang="en-US"/>
          </a:p>
        </p:txBody>
      </p:sp>
      <p:sp>
        <p:nvSpPr>
          <p:cNvPr id="4" name="Title 1"/>
          <p:cNvSpPr txBox="1">
            <a:spLocks/>
          </p:cNvSpPr>
          <p:nvPr/>
        </p:nvSpPr>
        <p:spPr>
          <a:xfrm>
            <a:off x="0" y="0"/>
            <a:ext cx="9144000" cy="613064"/>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defTabSz="914377"/>
            <a:r>
              <a:rPr lang="en-US" altLang="en-US" sz="3200" dirty="0">
                <a:solidFill>
                  <a:srgbClr val="002060"/>
                </a:solidFill>
                <a:effectLst>
                  <a:outerShdw blurRad="38100" dist="38100" dir="2700000" algn="tl">
                    <a:srgbClr val="000000">
                      <a:alpha val="43137"/>
                    </a:srgbClr>
                  </a:outerShdw>
                </a:effectLst>
              </a:rPr>
              <a:t>2. Analyze SARFFG</a:t>
            </a:r>
            <a:br>
              <a:rPr lang="en-US" altLang="en-US" sz="3200" dirty="0">
                <a:solidFill>
                  <a:srgbClr val="002060"/>
                </a:solidFill>
                <a:effectLst>
                  <a:outerShdw blurRad="38100" dist="38100" dir="2700000" algn="tl">
                    <a:srgbClr val="000000">
                      <a:alpha val="43137"/>
                    </a:srgbClr>
                  </a:outerShdw>
                </a:effectLst>
              </a:rPr>
            </a:br>
            <a:endParaRPr lang="en-ZA" altLang="en-US" sz="3200" b="1" kern="0" dirty="0"/>
          </a:p>
        </p:txBody>
      </p:sp>
      <p:sp>
        <p:nvSpPr>
          <p:cNvPr id="5" name="Content Placeholder 1"/>
          <p:cNvSpPr txBox="1">
            <a:spLocks/>
          </p:cNvSpPr>
          <p:nvPr/>
        </p:nvSpPr>
        <p:spPr>
          <a:xfrm>
            <a:off x="633846" y="716684"/>
            <a:ext cx="7976755" cy="542492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altLang="en-US" sz="2400" dirty="0">
                <a:solidFill>
                  <a:srgbClr val="002060"/>
                </a:solidFill>
              </a:rPr>
              <a:t>Verify FFGS model rain against observations and forecast</a:t>
            </a:r>
            <a:endParaRPr lang="en-ZA" altLang="en-US" sz="2400" dirty="0">
              <a:solidFill>
                <a:srgbClr val="002060"/>
              </a:solidFill>
            </a:endParaRPr>
          </a:p>
          <a:p>
            <a:pPr lvl="1"/>
            <a:r>
              <a:rPr lang="en-ZA" altLang="en-US" sz="2000" dirty="0">
                <a:solidFill>
                  <a:srgbClr val="002060"/>
                </a:solidFill>
              </a:rPr>
              <a:t>Evaluate the FFGS </a:t>
            </a:r>
            <a:r>
              <a:rPr lang="en-ZA" altLang="en-US" sz="2000" dirty="0" smtClean="0">
                <a:solidFill>
                  <a:srgbClr val="002060"/>
                </a:solidFill>
              </a:rPr>
              <a:t>MAP </a:t>
            </a:r>
            <a:r>
              <a:rPr lang="en-ZA" altLang="en-US" sz="2000" dirty="0">
                <a:solidFill>
                  <a:srgbClr val="002060"/>
                </a:solidFill>
              </a:rPr>
              <a:t>against observations and </a:t>
            </a:r>
            <a:r>
              <a:rPr lang="en-ZA" altLang="en-US" sz="2000" dirty="0" smtClean="0">
                <a:solidFill>
                  <a:srgbClr val="002060"/>
                </a:solidFill>
              </a:rPr>
              <a:t>NWP</a:t>
            </a:r>
            <a:endParaRPr lang="en-ZA" altLang="en-US" sz="2000" dirty="0">
              <a:solidFill>
                <a:srgbClr val="002060"/>
              </a:solidFill>
            </a:endParaRPr>
          </a:p>
          <a:p>
            <a:pPr lvl="1"/>
            <a:r>
              <a:rPr lang="en-ZA" altLang="en-US" sz="2000" dirty="0" smtClean="0">
                <a:solidFill>
                  <a:srgbClr val="002060"/>
                </a:solidFill>
              </a:rPr>
              <a:t>Evaluate NWP model</a:t>
            </a:r>
            <a:endParaRPr lang="en-ZA" altLang="en-US" sz="2000" dirty="0">
              <a:solidFill>
                <a:srgbClr val="002060"/>
              </a:solidFill>
            </a:endParaRPr>
          </a:p>
          <a:p>
            <a:r>
              <a:rPr lang="en-US" altLang="en-US" sz="2400" dirty="0">
                <a:solidFill>
                  <a:srgbClr val="002060"/>
                </a:solidFill>
              </a:rPr>
              <a:t>Analyze trends in FFG model</a:t>
            </a:r>
            <a:endParaRPr lang="en-ZA" altLang="en-US" sz="2400" dirty="0">
              <a:solidFill>
                <a:srgbClr val="002060"/>
              </a:solidFill>
            </a:endParaRPr>
          </a:p>
          <a:p>
            <a:pPr lvl="1"/>
            <a:r>
              <a:rPr lang="en-ZA" altLang="en-US" sz="2000" dirty="0">
                <a:solidFill>
                  <a:srgbClr val="002060"/>
                </a:solidFill>
              </a:rPr>
              <a:t>Identify areas of high soil moisture fraction ASM</a:t>
            </a:r>
          </a:p>
          <a:p>
            <a:pPr lvl="1"/>
            <a:r>
              <a:rPr lang="en-ZA" altLang="en-US" sz="2000" dirty="0">
                <a:solidFill>
                  <a:srgbClr val="002060"/>
                </a:solidFill>
              </a:rPr>
              <a:t>Identify areas of low FFG values</a:t>
            </a:r>
          </a:p>
          <a:p>
            <a:r>
              <a:rPr lang="en-ZA" altLang="en-US" sz="2400" dirty="0" err="1">
                <a:solidFill>
                  <a:srgbClr val="002060"/>
                </a:solidFill>
              </a:rPr>
              <a:t>Analyze</a:t>
            </a:r>
            <a:r>
              <a:rPr lang="en-ZA" altLang="en-US" sz="2400" dirty="0">
                <a:solidFill>
                  <a:srgbClr val="002060"/>
                </a:solidFill>
              </a:rPr>
              <a:t> basin trends where possible</a:t>
            </a:r>
          </a:p>
          <a:p>
            <a:r>
              <a:rPr lang="en-ZA" altLang="en-US" sz="2400" dirty="0">
                <a:solidFill>
                  <a:srgbClr val="002060"/>
                </a:solidFill>
              </a:rPr>
              <a:t>Determine the subsequent likelihood of flash floods</a:t>
            </a:r>
          </a:p>
          <a:p>
            <a:pPr lvl="1"/>
            <a:r>
              <a:rPr lang="en-ZA" altLang="en-US" sz="2000" dirty="0">
                <a:solidFill>
                  <a:srgbClr val="002060"/>
                </a:solidFill>
              </a:rPr>
              <a:t>Compare MAP with FFG (PFFT)</a:t>
            </a:r>
          </a:p>
          <a:p>
            <a:pPr lvl="1"/>
            <a:r>
              <a:rPr lang="en-ZA" altLang="en-US" sz="2000" dirty="0">
                <a:solidFill>
                  <a:srgbClr val="002060"/>
                </a:solidFill>
              </a:rPr>
              <a:t>Compare FMAP with FFG (FFFT)</a:t>
            </a:r>
          </a:p>
          <a:p>
            <a:pPr lvl="1"/>
            <a:r>
              <a:rPr lang="en-ZA" altLang="en-US" sz="2000" dirty="0">
                <a:solidFill>
                  <a:srgbClr val="002060"/>
                </a:solidFill>
              </a:rPr>
              <a:t>Compare </a:t>
            </a:r>
            <a:r>
              <a:rPr lang="en-ZA" altLang="en-US" sz="2000" dirty="0" err="1">
                <a:solidFill>
                  <a:srgbClr val="002060"/>
                </a:solidFill>
              </a:rPr>
              <a:t>prev</a:t>
            </a:r>
            <a:r>
              <a:rPr lang="en-ZA" altLang="en-US" sz="2000" dirty="0">
                <a:solidFill>
                  <a:srgbClr val="002060"/>
                </a:solidFill>
              </a:rPr>
              <a:t> FFG with MAP (IFFT)</a:t>
            </a:r>
          </a:p>
        </p:txBody>
      </p:sp>
    </p:spTree>
    <p:extLst>
      <p:ext uri="{BB962C8B-B14F-4D97-AF65-F5344CB8AC3E}">
        <p14:creationId xmlns:p14="http://schemas.microsoft.com/office/powerpoint/2010/main" val="22824282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0" y="6473536"/>
            <a:ext cx="9144000" cy="348384"/>
          </a:xfrm>
        </p:spPr>
        <p:txBody>
          <a:bodyPr/>
          <a:lstStyle/>
          <a:p>
            <a:pPr>
              <a:defRPr/>
            </a:pPr>
            <a:r>
              <a:rPr lang="en-US" dirty="0" smtClean="0"/>
              <a:t>Document Reference: FFG_system_approach_001.1         Date of last Revision: 24 October 2016</a:t>
            </a:r>
            <a:endParaRPr lang="en-US" dirty="0"/>
          </a:p>
        </p:txBody>
      </p:sp>
      <p:sp>
        <p:nvSpPr>
          <p:cNvPr id="3" name="Slide Number Placeholder 2"/>
          <p:cNvSpPr>
            <a:spLocks noGrp="1"/>
          </p:cNvSpPr>
          <p:nvPr>
            <p:ph type="sldNum" sz="quarter" idx="12"/>
          </p:nvPr>
        </p:nvSpPr>
        <p:spPr/>
        <p:txBody>
          <a:bodyPr/>
          <a:lstStyle/>
          <a:p>
            <a:fld id="{CB92BD00-71E1-40A8-89A3-3B5ABE374CCA}" type="slidenum">
              <a:rPr lang="en-US" smtClean="0"/>
              <a:pPr/>
              <a:t>5</a:t>
            </a:fld>
            <a:endParaRPr lang="en-US"/>
          </a:p>
        </p:txBody>
      </p:sp>
      <p:sp>
        <p:nvSpPr>
          <p:cNvPr id="4" name="Title 1"/>
          <p:cNvSpPr txBox="1">
            <a:spLocks/>
          </p:cNvSpPr>
          <p:nvPr/>
        </p:nvSpPr>
        <p:spPr>
          <a:xfrm>
            <a:off x="0" y="0"/>
            <a:ext cx="9144000" cy="987136"/>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defTabSz="914377"/>
            <a:r>
              <a:rPr lang="en-ZA" sz="3200" dirty="0">
                <a:solidFill>
                  <a:srgbClr val="002060"/>
                </a:solidFill>
                <a:effectLst>
                  <a:outerShdw blurRad="38100" dist="38100" dir="2700000" algn="tl">
                    <a:srgbClr val="000000">
                      <a:alpha val="43137"/>
                    </a:srgbClr>
                  </a:outerShdw>
                </a:effectLst>
              </a:rPr>
              <a:t>4. Validate and monitor occurrence </a:t>
            </a:r>
            <a:br>
              <a:rPr lang="en-ZA" sz="3200" dirty="0">
                <a:solidFill>
                  <a:srgbClr val="002060"/>
                </a:solidFill>
                <a:effectLst>
                  <a:outerShdw blurRad="38100" dist="38100" dir="2700000" algn="tl">
                    <a:srgbClr val="000000">
                      <a:alpha val="43137"/>
                    </a:srgbClr>
                  </a:outerShdw>
                </a:effectLst>
              </a:rPr>
            </a:br>
            <a:r>
              <a:rPr lang="en-ZA" sz="3200" dirty="0">
                <a:solidFill>
                  <a:srgbClr val="002060"/>
                </a:solidFill>
                <a:effectLst>
                  <a:outerShdw blurRad="38100" dist="38100" dir="2700000" algn="tl">
                    <a:srgbClr val="000000">
                      <a:alpha val="43137"/>
                    </a:srgbClr>
                  </a:outerShdw>
                </a:effectLst>
              </a:rPr>
              <a:t>of flash floods </a:t>
            </a:r>
            <a:r>
              <a:rPr lang="en-US" altLang="en-US" sz="3200" dirty="0">
                <a:solidFill>
                  <a:srgbClr val="002060"/>
                </a:solidFill>
                <a:effectLst>
                  <a:outerShdw blurRad="38100" dist="38100" dir="2700000" algn="tl">
                    <a:srgbClr val="000000">
                      <a:alpha val="43137"/>
                    </a:srgbClr>
                  </a:outerShdw>
                </a:effectLst>
              </a:rPr>
              <a:t/>
            </a:r>
            <a:br>
              <a:rPr lang="en-US" altLang="en-US" sz="3200" dirty="0">
                <a:solidFill>
                  <a:srgbClr val="002060"/>
                </a:solidFill>
                <a:effectLst>
                  <a:outerShdw blurRad="38100" dist="38100" dir="2700000" algn="tl">
                    <a:srgbClr val="000000">
                      <a:alpha val="43137"/>
                    </a:srgbClr>
                  </a:outerShdw>
                </a:effectLst>
              </a:rPr>
            </a:br>
            <a:endParaRPr lang="en-ZA" altLang="en-US" sz="3200" b="1" kern="0" dirty="0"/>
          </a:p>
        </p:txBody>
      </p:sp>
      <p:sp>
        <p:nvSpPr>
          <p:cNvPr id="5" name="Content Placeholder 1"/>
          <p:cNvSpPr txBox="1">
            <a:spLocks/>
          </p:cNvSpPr>
          <p:nvPr/>
        </p:nvSpPr>
        <p:spPr>
          <a:xfrm>
            <a:off x="633846" y="1652158"/>
            <a:ext cx="7976755" cy="2286001"/>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ZA" sz="2400" dirty="0">
                <a:solidFill>
                  <a:srgbClr val="002060"/>
                </a:solidFill>
              </a:rPr>
              <a:t>Investigate data sources and feedback, media reports, word of mouth, etc.</a:t>
            </a:r>
          </a:p>
          <a:p>
            <a:r>
              <a:rPr lang="en-ZA" sz="2400" dirty="0">
                <a:solidFill>
                  <a:srgbClr val="002060"/>
                </a:solidFill>
              </a:rPr>
              <a:t>Provide updates if necessary to disaster management and media</a:t>
            </a:r>
          </a:p>
          <a:p>
            <a:r>
              <a:rPr lang="en-ZA" sz="2400" dirty="0">
                <a:solidFill>
                  <a:srgbClr val="002060"/>
                </a:solidFill>
              </a:rPr>
              <a:t>Continue to monitor flash floods and other hazards</a:t>
            </a:r>
          </a:p>
          <a:p>
            <a:endParaRPr lang="en-ZA" sz="2400" dirty="0">
              <a:solidFill>
                <a:srgbClr val="002060"/>
              </a:solidFill>
            </a:endParaRPr>
          </a:p>
        </p:txBody>
      </p:sp>
    </p:spTree>
    <p:extLst>
      <p:ext uri="{BB962C8B-B14F-4D97-AF65-F5344CB8AC3E}">
        <p14:creationId xmlns:p14="http://schemas.microsoft.com/office/powerpoint/2010/main" val="23611378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0" y="6473536"/>
            <a:ext cx="9144000" cy="348384"/>
          </a:xfrm>
        </p:spPr>
        <p:txBody>
          <a:bodyPr/>
          <a:lstStyle/>
          <a:p>
            <a:pPr>
              <a:defRPr/>
            </a:pPr>
            <a:r>
              <a:rPr lang="en-US" dirty="0" smtClean="0"/>
              <a:t>Document Reference: FFG_system_approach_001.1         Date of last Revision: 24 October 2016</a:t>
            </a:r>
            <a:endParaRPr lang="en-US" dirty="0"/>
          </a:p>
        </p:txBody>
      </p:sp>
      <p:sp>
        <p:nvSpPr>
          <p:cNvPr id="3" name="Slide Number Placeholder 2"/>
          <p:cNvSpPr>
            <a:spLocks noGrp="1"/>
          </p:cNvSpPr>
          <p:nvPr>
            <p:ph type="sldNum" sz="quarter" idx="12"/>
          </p:nvPr>
        </p:nvSpPr>
        <p:spPr/>
        <p:txBody>
          <a:bodyPr/>
          <a:lstStyle/>
          <a:p>
            <a:fld id="{CB92BD00-71E1-40A8-89A3-3B5ABE374CCA}" type="slidenum">
              <a:rPr lang="en-US" smtClean="0"/>
              <a:pPr/>
              <a:t>6</a:t>
            </a:fld>
            <a:endParaRPr lang="en-US"/>
          </a:p>
        </p:txBody>
      </p:sp>
      <p:sp>
        <p:nvSpPr>
          <p:cNvPr id="4" name="Title 1"/>
          <p:cNvSpPr txBox="1">
            <a:spLocks/>
          </p:cNvSpPr>
          <p:nvPr/>
        </p:nvSpPr>
        <p:spPr>
          <a:xfrm>
            <a:off x="-72736" y="2317173"/>
            <a:ext cx="9144000" cy="987136"/>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defTabSz="914377"/>
            <a:r>
              <a:rPr lang="en-ZA" sz="3200" b="1" dirty="0">
                <a:solidFill>
                  <a:srgbClr val="002060"/>
                </a:solidFill>
                <a:effectLst>
                  <a:outerShdw blurRad="38100" dist="38100" dir="2700000" algn="tl">
                    <a:srgbClr val="000000">
                      <a:alpha val="43137"/>
                    </a:srgbClr>
                  </a:outerShdw>
                </a:effectLst>
              </a:rPr>
              <a:t>The Daily Flash Flood Guidance system approach: Document </a:t>
            </a:r>
            <a:r>
              <a:rPr lang="en-US" altLang="en-US" sz="3200" b="1" dirty="0">
                <a:solidFill>
                  <a:srgbClr val="002060"/>
                </a:solidFill>
                <a:effectLst>
                  <a:outerShdw blurRad="38100" dist="38100" dir="2700000" algn="tl">
                    <a:srgbClr val="000000">
                      <a:alpha val="43137"/>
                    </a:srgbClr>
                  </a:outerShdw>
                </a:effectLst>
              </a:rPr>
              <a:t/>
            </a:r>
            <a:br>
              <a:rPr lang="en-US" altLang="en-US" sz="3200" b="1" dirty="0">
                <a:solidFill>
                  <a:srgbClr val="002060"/>
                </a:solidFill>
                <a:effectLst>
                  <a:outerShdw blurRad="38100" dist="38100" dir="2700000" algn="tl">
                    <a:srgbClr val="000000">
                      <a:alpha val="43137"/>
                    </a:srgbClr>
                  </a:outerShdw>
                </a:effectLst>
              </a:rPr>
            </a:br>
            <a:endParaRPr lang="en-ZA" altLang="en-US" sz="3200" b="1" kern="0" dirty="0"/>
          </a:p>
        </p:txBody>
      </p:sp>
    </p:spTree>
    <p:extLst>
      <p:ext uri="{BB962C8B-B14F-4D97-AF65-F5344CB8AC3E}">
        <p14:creationId xmlns:p14="http://schemas.microsoft.com/office/powerpoint/2010/main" val="4881945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15CB517-835A-464D-99FA-ACDB9E2F1E1E}" type="slidenum">
              <a:rPr lang="en-US" smtClean="0"/>
              <a:pPr/>
              <a:t>7</a:t>
            </a:fld>
            <a:endParaRPr lang="en-US"/>
          </a:p>
        </p:txBody>
      </p:sp>
      <p:sp>
        <p:nvSpPr>
          <p:cNvPr id="6" name="Footer Placeholder 5"/>
          <p:cNvSpPr>
            <a:spLocks noGrp="1"/>
          </p:cNvSpPr>
          <p:nvPr>
            <p:ph type="ftr" sz="quarter" idx="11"/>
          </p:nvPr>
        </p:nvSpPr>
        <p:spPr>
          <a:xfrm>
            <a:off x="0" y="6468390"/>
            <a:ext cx="9144000" cy="389611"/>
          </a:xfrm>
        </p:spPr>
        <p:txBody>
          <a:bodyPr/>
          <a:lstStyle/>
          <a:p>
            <a:pPr>
              <a:defRPr/>
            </a:pPr>
            <a:r>
              <a:rPr lang="en-US" smtClean="0"/>
              <a:t>Document Reference: FFG_system_approach_001.1         Date of last Revision: 24 October 2016</a:t>
            </a:r>
            <a:endParaRPr lang="en-US" dirty="0"/>
          </a:p>
        </p:txBody>
      </p:sp>
      <p:pic>
        <p:nvPicPr>
          <p:cNvPr id="1026" name="Picture 2" descr="F:\SARFFGS_SAFFG training\2016\FFG system approach\1.PNG"/>
          <p:cNvPicPr>
            <a:picLocks noChangeAspect="1" noChangeArrowheads="1"/>
          </p:cNvPicPr>
          <p:nvPr/>
        </p:nvPicPr>
        <p:blipFill>
          <a:blip r:embed="rId3"/>
          <a:srcRect/>
          <a:stretch>
            <a:fillRect/>
          </a:stretch>
        </p:blipFill>
        <p:spPr bwMode="auto">
          <a:xfrm>
            <a:off x="318656" y="261508"/>
            <a:ext cx="8499979" cy="5983719"/>
          </a:xfrm>
          <a:prstGeom prst="rect">
            <a:avLst/>
          </a:prstGeom>
          <a:noFill/>
        </p:spPr>
      </p:pic>
      <p:cxnSp>
        <p:nvCxnSpPr>
          <p:cNvPr id="11" name="Straight Arrow Connector 10"/>
          <p:cNvCxnSpPr/>
          <p:nvPr/>
        </p:nvCxnSpPr>
        <p:spPr>
          <a:xfrm flipH="1">
            <a:off x="4904510" y="1191492"/>
            <a:ext cx="1108364" cy="443347"/>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999020" y="1032165"/>
            <a:ext cx="2369127" cy="307777"/>
          </a:xfrm>
          <a:prstGeom prst="rect">
            <a:avLst/>
          </a:prstGeom>
          <a:noFill/>
        </p:spPr>
        <p:txBody>
          <a:bodyPr wrap="square" rtlCol="0">
            <a:spAutoFit/>
          </a:bodyPr>
          <a:lstStyle/>
          <a:p>
            <a:r>
              <a:rPr lang="en-ZA" b="1" dirty="0">
                <a:solidFill>
                  <a:srgbClr val="00B0F0"/>
                </a:solidFill>
              </a:rPr>
              <a:t>Current date/date of issue</a:t>
            </a:r>
          </a:p>
        </p:txBody>
      </p:sp>
      <p:cxnSp>
        <p:nvCxnSpPr>
          <p:cNvPr id="13" name="Straight Arrow Connector 12"/>
          <p:cNvCxnSpPr/>
          <p:nvPr/>
        </p:nvCxnSpPr>
        <p:spPr>
          <a:xfrm flipH="1">
            <a:off x="5181602" y="2192970"/>
            <a:ext cx="1371601" cy="595747"/>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553200" y="1669752"/>
            <a:ext cx="1814944" cy="307777"/>
          </a:xfrm>
          <a:prstGeom prst="rect">
            <a:avLst/>
          </a:prstGeom>
          <a:noFill/>
        </p:spPr>
        <p:txBody>
          <a:bodyPr wrap="square" rtlCol="0">
            <a:spAutoFit/>
          </a:bodyPr>
          <a:lstStyle/>
          <a:p>
            <a:r>
              <a:rPr lang="en-ZA" b="1" dirty="0">
                <a:solidFill>
                  <a:srgbClr val="00B0F0"/>
                </a:solidFill>
              </a:rPr>
              <a:t>At time of issue</a:t>
            </a:r>
          </a:p>
        </p:txBody>
      </p:sp>
      <p:sp>
        <p:nvSpPr>
          <p:cNvPr id="17" name="TextBox 16"/>
          <p:cNvSpPr txBox="1"/>
          <p:nvPr/>
        </p:nvSpPr>
        <p:spPr>
          <a:xfrm>
            <a:off x="4031676" y="2857992"/>
            <a:ext cx="623455" cy="307777"/>
          </a:xfrm>
          <a:prstGeom prst="rect">
            <a:avLst/>
          </a:prstGeom>
          <a:noFill/>
        </p:spPr>
        <p:txBody>
          <a:bodyPr wrap="square" rtlCol="0">
            <a:spAutoFit/>
          </a:bodyPr>
          <a:lstStyle/>
          <a:p>
            <a:r>
              <a:rPr lang="en-ZA" b="1" dirty="0">
                <a:solidFill>
                  <a:srgbClr val="00B0F0"/>
                </a:solidFill>
              </a:rPr>
              <a:t>MAP</a:t>
            </a:r>
          </a:p>
        </p:txBody>
      </p:sp>
      <p:sp>
        <p:nvSpPr>
          <p:cNvPr id="18" name="TextBox 17"/>
          <p:cNvSpPr txBox="1"/>
          <p:nvPr/>
        </p:nvSpPr>
        <p:spPr>
          <a:xfrm>
            <a:off x="4031669" y="3081156"/>
            <a:ext cx="720436" cy="307777"/>
          </a:xfrm>
          <a:prstGeom prst="rect">
            <a:avLst/>
          </a:prstGeom>
          <a:noFill/>
        </p:spPr>
        <p:txBody>
          <a:bodyPr wrap="square" rtlCol="0">
            <a:spAutoFit/>
          </a:bodyPr>
          <a:lstStyle/>
          <a:p>
            <a:r>
              <a:rPr lang="en-ZA" b="1" dirty="0">
                <a:solidFill>
                  <a:srgbClr val="00B0F0"/>
                </a:solidFill>
              </a:rPr>
              <a:t>FMAP</a:t>
            </a:r>
          </a:p>
        </p:txBody>
      </p:sp>
      <p:sp>
        <p:nvSpPr>
          <p:cNvPr id="19" name="TextBox 18"/>
          <p:cNvSpPr txBox="1"/>
          <p:nvPr/>
        </p:nvSpPr>
        <p:spPr>
          <a:xfrm>
            <a:off x="4045523" y="3318169"/>
            <a:ext cx="623455" cy="307777"/>
          </a:xfrm>
          <a:prstGeom prst="rect">
            <a:avLst/>
          </a:prstGeom>
          <a:noFill/>
        </p:spPr>
        <p:txBody>
          <a:bodyPr wrap="square" rtlCol="0">
            <a:spAutoFit/>
          </a:bodyPr>
          <a:lstStyle/>
          <a:p>
            <a:r>
              <a:rPr lang="en-ZA" b="1" dirty="0">
                <a:solidFill>
                  <a:srgbClr val="00B0F0"/>
                </a:solidFill>
              </a:rPr>
              <a:t>ASM</a:t>
            </a:r>
          </a:p>
        </p:txBody>
      </p:sp>
      <p:sp>
        <p:nvSpPr>
          <p:cNvPr id="20" name="TextBox 19"/>
          <p:cNvSpPr txBox="1"/>
          <p:nvPr/>
        </p:nvSpPr>
        <p:spPr>
          <a:xfrm>
            <a:off x="4045523" y="3570526"/>
            <a:ext cx="623455" cy="307777"/>
          </a:xfrm>
          <a:prstGeom prst="rect">
            <a:avLst/>
          </a:prstGeom>
          <a:noFill/>
        </p:spPr>
        <p:txBody>
          <a:bodyPr wrap="square" rtlCol="0">
            <a:spAutoFit/>
          </a:bodyPr>
          <a:lstStyle/>
          <a:p>
            <a:r>
              <a:rPr lang="en-ZA" b="1" dirty="0">
                <a:solidFill>
                  <a:srgbClr val="00B0F0"/>
                </a:solidFill>
              </a:rPr>
              <a:t>FFG</a:t>
            </a:r>
          </a:p>
        </p:txBody>
      </p:sp>
      <p:cxnSp>
        <p:nvCxnSpPr>
          <p:cNvPr id="21" name="Straight Arrow Connector 20"/>
          <p:cNvCxnSpPr/>
          <p:nvPr/>
        </p:nvCxnSpPr>
        <p:spPr>
          <a:xfrm>
            <a:off x="4294902" y="4087093"/>
            <a:ext cx="1191499" cy="568037"/>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5500258" y="4502721"/>
            <a:ext cx="2867889" cy="523220"/>
          </a:xfrm>
          <a:prstGeom prst="rect">
            <a:avLst/>
          </a:prstGeom>
          <a:noFill/>
        </p:spPr>
        <p:txBody>
          <a:bodyPr wrap="square" rtlCol="0">
            <a:spAutoFit/>
          </a:bodyPr>
          <a:lstStyle/>
          <a:p>
            <a:r>
              <a:rPr lang="en-ZA" b="1" dirty="0" smtClean="0">
                <a:solidFill>
                  <a:srgbClr val="00B0F0"/>
                </a:solidFill>
              </a:rPr>
              <a:t>Known </a:t>
            </a:r>
            <a:r>
              <a:rPr lang="en-ZA" b="1" dirty="0">
                <a:solidFill>
                  <a:srgbClr val="00B0F0"/>
                </a:solidFill>
              </a:rPr>
              <a:t>FF prone area or report already received</a:t>
            </a:r>
          </a:p>
        </p:txBody>
      </p:sp>
      <p:sp>
        <p:nvSpPr>
          <p:cNvPr id="15" name="Oval 14"/>
          <p:cNvSpPr/>
          <p:nvPr/>
        </p:nvSpPr>
        <p:spPr>
          <a:xfrm>
            <a:off x="318657" y="5278580"/>
            <a:ext cx="2313709" cy="92508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solidFill>
                <a:srgbClr val="00B0F0"/>
              </a:solidFill>
            </a:endParaRPr>
          </a:p>
        </p:txBody>
      </p:sp>
      <p:cxnSp>
        <p:nvCxnSpPr>
          <p:cNvPr id="22" name="Straight Arrow Connector 21"/>
          <p:cNvCxnSpPr/>
          <p:nvPr/>
        </p:nvCxnSpPr>
        <p:spPr>
          <a:xfrm>
            <a:off x="2618509" y="5721929"/>
            <a:ext cx="1413160" cy="0"/>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4045522" y="5460319"/>
            <a:ext cx="2867889" cy="523220"/>
          </a:xfrm>
          <a:prstGeom prst="rect">
            <a:avLst/>
          </a:prstGeom>
          <a:noFill/>
        </p:spPr>
        <p:txBody>
          <a:bodyPr wrap="square" rtlCol="0">
            <a:spAutoFit/>
          </a:bodyPr>
          <a:lstStyle/>
          <a:p>
            <a:r>
              <a:rPr lang="en-ZA" b="1" dirty="0">
                <a:solidFill>
                  <a:srgbClr val="00B0F0"/>
                </a:solidFill>
              </a:rPr>
              <a:t>If yes go to the detailed evaluation report</a:t>
            </a:r>
          </a:p>
        </p:txBody>
      </p:sp>
    </p:spTree>
    <p:extLst>
      <p:ext uri="{BB962C8B-B14F-4D97-AF65-F5344CB8AC3E}">
        <p14:creationId xmlns:p14="http://schemas.microsoft.com/office/powerpoint/2010/main" val="1932870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5"/>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6" grpId="0"/>
      <p:bldP spid="17" grpId="0"/>
      <p:bldP spid="18" grpId="0"/>
      <p:bldP spid="19" grpId="0"/>
      <p:bldP spid="20" grpId="0"/>
      <p:bldP spid="24" grpId="0"/>
      <p:bldP spid="15" grpId="0" animBg="1"/>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ZA"/>
          </a:p>
        </p:txBody>
      </p:sp>
      <p:sp>
        <p:nvSpPr>
          <p:cNvPr id="4" name="Footer Placeholder 3"/>
          <p:cNvSpPr>
            <a:spLocks noGrp="1"/>
          </p:cNvSpPr>
          <p:nvPr>
            <p:ph type="ftr" sz="quarter" idx="11"/>
          </p:nvPr>
        </p:nvSpPr>
        <p:spPr>
          <a:xfrm>
            <a:off x="0" y="6494675"/>
            <a:ext cx="9144000" cy="366647"/>
          </a:xfrm>
        </p:spPr>
        <p:txBody>
          <a:bodyPr/>
          <a:lstStyle/>
          <a:p>
            <a:pPr>
              <a:defRPr/>
            </a:pPr>
            <a:r>
              <a:rPr lang="en-US" dirty="0" smtClean="0"/>
              <a:t>Document Reference: FFG_system_approach_001.1         Date of last Revision: 24 October 2016</a:t>
            </a:r>
            <a:endParaRPr lang="en-US" dirty="0"/>
          </a:p>
        </p:txBody>
      </p:sp>
      <p:sp>
        <p:nvSpPr>
          <p:cNvPr id="5" name="Slide Number Placeholder 4"/>
          <p:cNvSpPr>
            <a:spLocks noGrp="1"/>
          </p:cNvSpPr>
          <p:nvPr>
            <p:ph type="sldNum" sz="quarter" idx="12"/>
          </p:nvPr>
        </p:nvSpPr>
        <p:spPr/>
        <p:txBody>
          <a:bodyPr/>
          <a:lstStyle/>
          <a:p>
            <a:fld id="{915CB517-835A-464D-99FA-ACDB9E2F1E1E}" type="slidenum">
              <a:rPr lang="en-US" smtClean="0"/>
              <a:pPr/>
              <a:t>8</a:t>
            </a:fld>
            <a:endParaRPr lang="en-US"/>
          </a:p>
        </p:txBody>
      </p:sp>
      <p:pic>
        <p:nvPicPr>
          <p:cNvPr id="2050" name="Picture 2" descr="F:\SARFFGS_SAFFG training\2016\FFG system approach\2.PNG"/>
          <p:cNvPicPr>
            <a:picLocks noChangeAspect="1" noChangeArrowheads="1"/>
          </p:cNvPicPr>
          <p:nvPr/>
        </p:nvPicPr>
        <p:blipFill>
          <a:blip r:embed="rId2"/>
          <a:srcRect/>
          <a:stretch>
            <a:fillRect/>
          </a:stretch>
        </p:blipFill>
        <p:spPr bwMode="auto">
          <a:xfrm>
            <a:off x="263237" y="274640"/>
            <a:ext cx="8686800" cy="4233291"/>
          </a:xfrm>
          <a:prstGeom prst="rect">
            <a:avLst/>
          </a:prstGeom>
          <a:noFill/>
        </p:spPr>
      </p:pic>
      <p:sp>
        <p:nvSpPr>
          <p:cNvPr id="7" name="TextBox 6"/>
          <p:cNvSpPr txBox="1"/>
          <p:nvPr/>
        </p:nvSpPr>
        <p:spPr>
          <a:xfrm>
            <a:off x="4987638" y="1529964"/>
            <a:ext cx="2382983" cy="307777"/>
          </a:xfrm>
          <a:prstGeom prst="rect">
            <a:avLst/>
          </a:prstGeom>
          <a:noFill/>
        </p:spPr>
        <p:txBody>
          <a:bodyPr wrap="square" rtlCol="0">
            <a:spAutoFit/>
          </a:bodyPr>
          <a:lstStyle/>
          <a:p>
            <a:r>
              <a:rPr lang="en-ZA" b="1" dirty="0">
                <a:solidFill>
                  <a:srgbClr val="00B0F0"/>
                </a:solidFill>
              </a:rPr>
              <a:t>Current date and times</a:t>
            </a:r>
          </a:p>
        </p:txBody>
      </p:sp>
      <p:sp>
        <p:nvSpPr>
          <p:cNvPr id="8" name="TextBox 7"/>
          <p:cNvSpPr txBox="1"/>
          <p:nvPr/>
        </p:nvSpPr>
        <p:spPr>
          <a:xfrm>
            <a:off x="4883729" y="2003998"/>
            <a:ext cx="3789219" cy="523220"/>
          </a:xfrm>
          <a:prstGeom prst="rect">
            <a:avLst/>
          </a:prstGeom>
          <a:noFill/>
        </p:spPr>
        <p:txBody>
          <a:bodyPr wrap="square" rtlCol="0">
            <a:spAutoFit/>
          </a:bodyPr>
          <a:lstStyle/>
          <a:p>
            <a:r>
              <a:rPr lang="en-ZA" b="1" dirty="0">
                <a:solidFill>
                  <a:srgbClr val="00B0F0"/>
                </a:solidFill>
              </a:rPr>
              <a:t>The system only detects the potential for FF within the next 6 hours</a:t>
            </a:r>
          </a:p>
        </p:txBody>
      </p:sp>
      <p:sp>
        <p:nvSpPr>
          <p:cNvPr id="9" name="Oval 8"/>
          <p:cNvSpPr/>
          <p:nvPr/>
        </p:nvSpPr>
        <p:spPr>
          <a:xfrm>
            <a:off x="1274621" y="3352802"/>
            <a:ext cx="1191491" cy="207817"/>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solidFill>
                <a:srgbClr val="00B0F0"/>
              </a:solidFill>
            </a:endParaRPr>
          </a:p>
        </p:txBody>
      </p:sp>
      <p:cxnSp>
        <p:nvCxnSpPr>
          <p:cNvPr id="10" name="Straight Arrow Connector 9"/>
          <p:cNvCxnSpPr/>
          <p:nvPr/>
        </p:nvCxnSpPr>
        <p:spPr>
          <a:xfrm>
            <a:off x="1274619" y="3477486"/>
            <a:ext cx="0" cy="1390659"/>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63240" y="4868146"/>
            <a:ext cx="3789219" cy="1384995"/>
          </a:xfrm>
          <a:prstGeom prst="rect">
            <a:avLst/>
          </a:prstGeom>
          <a:noFill/>
        </p:spPr>
        <p:txBody>
          <a:bodyPr wrap="square" rtlCol="0">
            <a:spAutoFit/>
          </a:bodyPr>
          <a:lstStyle/>
          <a:p>
            <a:r>
              <a:rPr lang="en-ZA" b="1" dirty="0">
                <a:solidFill>
                  <a:srgbClr val="00B0F0"/>
                </a:solidFill>
              </a:rPr>
              <a:t>Could include a map of the area of interest</a:t>
            </a:r>
          </a:p>
          <a:p>
            <a:endParaRPr lang="en-ZA" b="1" dirty="0">
              <a:solidFill>
                <a:srgbClr val="00B0F0"/>
              </a:solidFill>
            </a:endParaRPr>
          </a:p>
          <a:p>
            <a:r>
              <a:rPr lang="en-ZA" b="1" dirty="0">
                <a:solidFill>
                  <a:srgbClr val="00B0F0"/>
                </a:solidFill>
              </a:rPr>
              <a:t>All images can either be put into this document or into a folder with the reference to them indicated in the table </a:t>
            </a:r>
            <a:r>
              <a:rPr lang="en-ZA" b="1" dirty="0" err="1">
                <a:solidFill>
                  <a:srgbClr val="00B0F0"/>
                </a:solidFill>
              </a:rPr>
              <a:t>eg</a:t>
            </a:r>
            <a:r>
              <a:rPr lang="en-ZA" b="1" dirty="0">
                <a:solidFill>
                  <a:srgbClr val="00B0F0"/>
                </a:solidFill>
              </a:rPr>
              <a:t>. Fig. 1 etc</a:t>
            </a:r>
          </a:p>
        </p:txBody>
      </p:sp>
      <p:cxnSp>
        <p:nvCxnSpPr>
          <p:cNvPr id="13" name="Straight Arrow Connector 12"/>
          <p:cNvCxnSpPr/>
          <p:nvPr/>
        </p:nvCxnSpPr>
        <p:spPr>
          <a:xfrm>
            <a:off x="3636820" y="4172815"/>
            <a:ext cx="1032165" cy="523876"/>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4668986" y="4242093"/>
            <a:ext cx="4281055" cy="1815882"/>
          </a:xfrm>
          <a:prstGeom prst="rect">
            <a:avLst/>
          </a:prstGeom>
          <a:noFill/>
        </p:spPr>
        <p:txBody>
          <a:bodyPr wrap="square" rtlCol="0">
            <a:spAutoFit/>
          </a:bodyPr>
          <a:lstStyle/>
          <a:p>
            <a:r>
              <a:rPr lang="en-ZA" b="1" dirty="0">
                <a:solidFill>
                  <a:srgbClr val="00B0F0"/>
                </a:solidFill>
              </a:rPr>
              <a:t>If there has been a reliable report and rainfall is still expected over the area this will trump the whole FFG system and a warning must be issued. </a:t>
            </a:r>
          </a:p>
          <a:p>
            <a:r>
              <a:rPr lang="en-ZA" b="1" dirty="0">
                <a:solidFill>
                  <a:srgbClr val="00B0F0"/>
                </a:solidFill>
              </a:rPr>
              <a:t>On the other hand it may also act as a confirmation and if the system moves over a new area with similar properties then the threat could be high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1"/>
      <p:bldP spid="9" grpId="0" animBg="1"/>
      <p:bldP spid="12" grpId="0"/>
      <p:bldP spid="1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ZA">
              <a:solidFill>
                <a:srgbClr val="00B0F0"/>
              </a:solidFill>
            </a:endParaRPr>
          </a:p>
        </p:txBody>
      </p:sp>
      <p:sp>
        <p:nvSpPr>
          <p:cNvPr id="4" name="Footer Placeholder 3"/>
          <p:cNvSpPr>
            <a:spLocks noGrp="1"/>
          </p:cNvSpPr>
          <p:nvPr>
            <p:ph type="ftr" sz="quarter" idx="11"/>
          </p:nvPr>
        </p:nvSpPr>
        <p:spPr>
          <a:xfrm>
            <a:off x="-4045" y="6466453"/>
            <a:ext cx="9144000" cy="391548"/>
          </a:xfrm>
        </p:spPr>
        <p:txBody>
          <a:bodyPr/>
          <a:lstStyle/>
          <a:p>
            <a:pPr>
              <a:defRPr/>
            </a:pPr>
            <a:r>
              <a:rPr lang="en-US" dirty="0" smtClean="0"/>
              <a:t>Document Reference: FFG_system_approach_001.1         Date of last Revision: 24 October 2016</a:t>
            </a:r>
            <a:endParaRPr lang="en-US" dirty="0"/>
          </a:p>
        </p:txBody>
      </p:sp>
      <p:sp>
        <p:nvSpPr>
          <p:cNvPr id="5" name="Slide Number Placeholder 4"/>
          <p:cNvSpPr>
            <a:spLocks noGrp="1"/>
          </p:cNvSpPr>
          <p:nvPr>
            <p:ph type="sldNum" sz="quarter" idx="12"/>
          </p:nvPr>
        </p:nvSpPr>
        <p:spPr/>
        <p:txBody>
          <a:bodyPr/>
          <a:lstStyle/>
          <a:p>
            <a:fld id="{915CB517-835A-464D-99FA-ACDB9E2F1E1E}" type="slidenum">
              <a:rPr lang="en-US" smtClean="0"/>
              <a:pPr/>
              <a:t>9</a:t>
            </a:fld>
            <a:endParaRPr lang="en-US"/>
          </a:p>
        </p:txBody>
      </p:sp>
      <p:pic>
        <p:nvPicPr>
          <p:cNvPr id="3074" name="Picture 2" descr="F:\SARFFGS_SAFFG training\2016\FFG system approach\3.PNG"/>
          <p:cNvPicPr>
            <a:picLocks noChangeAspect="1" noChangeArrowheads="1"/>
          </p:cNvPicPr>
          <p:nvPr/>
        </p:nvPicPr>
        <p:blipFill>
          <a:blip r:embed="rId2"/>
          <a:srcRect/>
          <a:stretch>
            <a:fillRect/>
          </a:stretch>
        </p:blipFill>
        <p:spPr bwMode="auto">
          <a:xfrm>
            <a:off x="199732" y="163799"/>
            <a:ext cx="8736453" cy="4668983"/>
          </a:xfrm>
          <a:prstGeom prst="rect">
            <a:avLst/>
          </a:prstGeom>
          <a:noFill/>
        </p:spPr>
      </p:pic>
      <p:sp>
        <p:nvSpPr>
          <p:cNvPr id="7" name="TextBox 6"/>
          <p:cNvSpPr txBox="1"/>
          <p:nvPr/>
        </p:nvSpPr>
        <p:spPr>
          <a:xfrm>
            <a:off x="5354783" y="274638"/>
            <a:ext cx="2847111" cy="523220"/>
          </a:xfrm>
          <a:prstGeom prst="rect">
            <a:avLst/>
          </a:prstGeom>
          <a:noFill/>
        </p:spPr>
        <p:txBody>
          <a:bodyPr wrap="square" rtlCol="0">
            <a:spAutoFit/>
          </a:bodyPr>
          <a:lstStyle/>
          <a:p>
            <a:r>
              <a:rPr lang="en-ZA" b="1" dirty="0">
                <a:solidFill>
                  <a:srgbClr val="00B0F0"/>
                </a:solidFill>
              </a:rPr>
              <a:t>MAP/Model data/Satellite data/observations</a:t>
            </a:r>
          </a:p>
        </p:txBody>
      </p:sp>
      <p:sp>
        <p:nvSpPr>
          <p:cNvPr id="8" name="TextBox 7"/>
          <p:cNvSpPr txBox="1"/>
          <p:nvPr/>
        </p:nvSpPr>
        <p:spPr>
          <a:xfrm>
            <a:off x="4828309" y="1417640"/>
            <a:ext cx="3581400" cy="954107"/>
          </a:xfrm>
          <a:prstGeom prst="rect">
            <a:avLst/>
          </a:prstGeom>
          <a:noFill/>
        </p:spPr>
        <p:txBody>
          <a:bodyPr wrap="square" rtlCol="0">
            <a:spAutoFit/>
          </a:bodyPr>
          <a:lstStyle/>
          <a:p>
            <a:r>
              <a:rPr lang="en-ZA" b="1" dirty="0">
                <a:solidFill>
                  <a:srgbClr val="00B0F0"/>
                </a:solidFill>
              </a:rPr>
              <a:t>Gauge </a:t>
            </a:r>
            <a:r>
              <a:rPr lang="en-ZA" b="1" dirty="0" smtClean="0">
                <a:solidFill>
                  <a:srgbClr val="00B0F0"/>
                </a:solidFill>
              </a:rPr>
              <a:t>data/Satellite/MAP</a:t>
            </a:r>
            <a:endParaRPr lang="en-ZA" b="1" dirty="0">
              <a:solidFill>
                <a:srgbClr val="00B0F0"/>
              </a:solidFill>
            </a:endParaRPr>
          </a:p>
          <a:p>
            <a:endParaRPr lang="en-ZA" b="1" dirty="0">
              <a:solidFill>
                <a:srgbClr val="00B0F0"/>
              </a:solidFill>
            </a:endParaRPr>
          </a:p>
          <a:p>
            <a:r>
              <a:rPr lang="en-ZA" b="1" dirty="0">
                <a:solidFill>
                  <a:srgbClr val="00B0F0"/>
                </a:solidFill>
              </a:rPr>
              <a:t>Amounts in mm for the past 1, 3 and 6hours – will be compared to the FFG</a:t>
            </a:r>
          </a:p>
        </p:txBody>
      </p:sp>
      <p:sp>
        <p:nvSpPr>
          <p:cNvPr id="9" name="TextBox 8"/>
          <p:cNvSpPr txBox="1"/>
          <p:nvPr/>
        </p:nvSpPr>
        <p:spPr>
          <a:xfrm>
            <a:off x="4842165" y="2344035"/>
            <a:ext cx="3844636" cy="523220"/>
          </a:xfrm>
          <a:prstGeom prst="rect">
            <a:avLst/>
          </a:prstGeom>
          <a:noFill/>
        </p:spPr>
        <p:txBody>
          <a:bodyPr wrap="square" rtlCol="0">
            <a:spAutoFit/>
          </a:bodyPr>
          <a:lstStyle/>
          <a:p>
            <a:r>
              <a:rPr lang="en-ZA" b="1" dirty="0">
                <a:solidFill>
                  <a:srgbClr val="00B0F0"/>
                </a:solidFill>
              </a:rPr>
              <a:t>Cut-off low, tropical low etc. NB slow moving system more favourable</a:t>
            </a:r>
          </a:p>
        </p:txBody>
      </p:sp>
      <p:sp>
        <p:nvSpPr>
          <p:cNvPr id="10" name="TextBox 9"/>
          <p:cNvSpPr txBox="1"/>
          <p:nvPr/>
        </p:nvSpPr>
        <p:spPr>
          <a:xfrm>
            <a:off x="4842166" y="2867255"/>
            <a:ext cx="2847111" cy="523220"/>
          </a:xfrm>
          <a:prstGeom prst="rect">
            <a:avLst/>
          </a:prstGeom>
          <a:noFill/>
        </p:spPr>
        <p:txBody>
          <a:bodyPr wrap="square" rtlCol="0">
            <a:spAutoFit/>
          </a:bodyPr>
          <a:lstStyle/>
          <a:p>
            <a:r>
              <a:rPr lang="en-ZA" b="1" dirty="0">
                <a:solidFill>
                  <a:srgbClr val="00B0F0"/>
                </a:solidFill>
              </a:rPr>
              <a:t>If it is strengthening the threat could be greater and visa versa</a:t>
            </a:r>
          </a:p>
        </p:txBody>
      </p:sp>
      <p:sp>
        <p:nvSpPr>
          <p:cNvPr id="11" name="TextBox 10"/>
          <p:cNvSpPr txBox="1"/>
          <p:nvPr/>
        </p:nvSpPr>
        <p:spPr>
          <a:xfrm>
            <a:off x="4842166" y="3588330"/>
            <a:ext cx="2847111" cy="307777"/>
          </a:xfrm>
          <a:prstGeom prst="rect">
            <a:avLst/>
          </a:prstGeom>
          <a:noFill/>
        </p:spPr>
        <p:txBody>
          <a:bodyPr wrap="square" rtlCol="0">
            <a:spAutoFit/>
          </a:bodyPr>
          <a:lstStyle/>
          <a:p>
            <a:r>
              <a:rPr lang="en-ZA" b="1" dirty="0">
                <a:solidFill>
                  <a:srgbClr val="00B0F0"/>
                </a:solidFill>
              </a:rPr>
              <a:t>Yes/No answer </a:t>
            </a:r>
          </a:p>
        </p:txBody>
      </p:sp>
      <p:cxnSp>
        <p:nvCxnSpPr>
          <p:cNvPr id="13" name="Straight Arrow Connector 12"/>
          <p:cNvCxnSpPr/>
          <p:nvPr/>
        </p:nvCxnSpPr>
        <p:spPr>
          <a:xfrm flipH="1">
            <a:off x="1009062" y="4156367"/>
            <a:ext cx="202055" cy="867783"/>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78426" y="5056913"/>
            <a:ext cx="4052457" cy="954107"/>
          </a:xfrm>
          <a:prstGeom prst="rect">
            <a:avLst/>
          </a:prstGeom>
          <a:noFill/>
        </p:spPr>
        <p:txBody>
          <a:bodyPr wrap="square" rtlCol="0">
            <a:spAutoFit/>
          </a:bodyPr>
          <a:lstStyle/>
          <a:p>
            <a:r>
              <a:rPr lang="en-ZA" b="1" dirty="0">
                <a:solidFill>
                  <a:srgbClr val="00B0F0"/>
                </a:solidFill>
              </a:rPr>
              <a:t>Picture of Satellite, Rainfall Gauge Data map, MAP products, etc. </a:t>
            </a:r>
          </a:p>
          <a:p>
            <a:r>
              <a:rPr lang="en-ZA" b="1" dirty="0">
                <a:solidFill>
                  <a:srgbClr val="00B0F0"/>
                </a:solidFill>
              </a:rPr>
              <a:t>On the MAP products you can indicate the area of concern etc. </a:t>
            </a:r>
          </a:p>
        </p:txBody>
      </p:sp>
      <p:cxnSp>
        <p:nvCxnSpPr>
          <p:cNvPr id="18" name="Straight Arrow Connector 17"/>
          <p:cNvCxnSpPr/>
          <p:nvPr/>
        </p:nvCxnSpPr>
        <p:spPr>
          <a:xfrm>
            <a:off x="2493821" y="4364183"/>
            <a:ext cx="2334491" cy="468599"/>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883729" y="4832783"/>
            <a:ext cx="4052457" cy="1169551"/>
          </a:xfrm>
          <a:prstGeom prst="rect">
            <a:avLst/>
          </a:prstGeom>
          <a:noFill/>
        </p:spPr>
        <p:txBody>
          <a:bodyPr wrap="square" rtlCol="0">
            <a:spAutoFit/>
          </a:bodyPr>
          <a:lstStyle/>
          <a:p>
            <a:r>
              <a:rPr lang="en-ZA" b="1" dirty="0">
                <a:solidFill>
                  <a:srgbClr val="00B0F0"/>
                </a:solidFill>
              </a:rPr>
              <a:t>Use this to discuss the satellite rainfall products or radar rainfall products (MWGHE, GHE and SAWS HE). How well do they compare to observations and are they over or underestimating rainfall etc.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1"/>
      <p:bldP spid="8" grpId="0"/>
      <p:bldP spid="9" grpId="0"/>
      <p:bldP spid="10" grpId="0"/>
      <p:bldP spid="11" grpId="0"/>
      <p:bldP spid="15" grpId="0"/>
      <p:bldP spid="19" grpId="0"/>
    </p:bldLst>
  </p:timing>
</p:sld>
</file>

<file path=ppt/theme/theme1.xml><?xml version="1.0" encoding="utf-8"?>
<a:theme xmlns:a="http://schemas.openxmlformats.org/drawingml/2006/main" name="Template">
  <a:themeElements>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1104</TotalTime>
  <Words>1213</Words>
  <Application>Microsoft Office PowerPoint</Application>
  <PresentationFormat>On-screen Show (4:3)</PresentationFormat>
  <Paragraphs>150</Paragraphs>
  <Slides>18</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Template</vt:lpstr>
      <vt:lpstr>Flash Flood Guidance System Approach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Arista</dc:creator>
  <cp:lastModifiedBy>Christina Thaele</cp:lastModifiedBy>
  <cp:revision>719</cp:revision>
  <dcterms:created xsi:type="dcterms:W3CDTF">2012-09-03T09:15:14Z</dcterms:created>
  <dcterms:modified xsi:type="dcterms:W3CDTF">2016-10-25T11:27:06Z</dcterms:modified>
</cp:coreProperties>
</file>